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58"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92" d="100"/>
          <a:sy n="92" d="100"/>
        </p:scale>
        <p:origin x="307"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7CFB1196-31AB-4068-8757-29E1C86D2E90}"/>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xmlns="" id="{0CD21CD8-BB89-4C3D-A133-2DA2C1B560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xmlns="" id="{97D3FB83-7796-4D7C-959F-B32A1E50D30F}"/>
              </a:ext>
            </a:extLst>
          </p:cNvPr>
          <p:cNvSpPr>
            <a:spLocks noGrp="1"/>
          </p:cNvSpPr>
          <p:nvPr>
            <p:ph type="dt" sz="half" idx="10"/>
          </p:nvPr>
        </p:nvSpPr>
        <p:spPr/>
        <p:txBody>
          <a:bodyPr/>
          <a:lstStyle/>
          <a:p>
            <a:fld id="{329477FC-F604-488A-870A-FA1810442E4E}" type="datetimeFigureOut">
              <a:rPr lang="zh-TW" altLang="en-US" smtClean="0"/>
              <a:t>2021/5/6</a:t>
            </a:fld>
            <a:endParaRPr lang="zh-TW" altLang="en-US"/>
          </a:p>
        </p:txBody>
      </p:sp>
      <p:sp>
        <p:nvSpPr>
          <p:cNvPr id="5" name="頁尾版面配置區 4">
            <a:extLst>
              <a:ext uri="{FF2B5EF4-FFF2-40B4-BE49-F238E27FC236}">
                <a16:creationId xmlns:a16="http://schemas.microsoft.com/office/drawing/2014/main" xmlns="" id="{0F4BE1E8-CD1F-455D-8A58-466CA733B7E7}"/>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xmlns="" id="{87247B37-DF64-48B8-B3D6-314C4E990E01}"/>
              </a:ext>
            </a:extLst>
          </p:cNvPr>
          <p:cNvSpPr>
            <a:spLocks noGrp="1"/>
          </p:cNvSpPr>
          <p:nvPr>
            <p:ph type="sldNum" sz="quarter" idx="12"/>
          </p:nvPr>
        </p:nvSpPr>
        <p:spPr/>
        <p:txBody>
          <a:bodyPr/>
          <a:lstStyle/>
          <a:p>
            <a:fld id="{AED24B23-D45C-4432-B8A3-AFE957D002D4}" type="slidenum">
              <a:rPr lang="zh-TW" altLang="en-US" smtClean="0"/>
              <a:t>‹#›</a:t>
            </a:fld>
            <a:endParaRPr lang="zh-TW" altLang="en-US"/>
          </a:p>
        </p:txBody>
      </p:sp>
    </p:spTree>
    <p:extLst>
      <p:ext uri="{BB962C8B-B14F-4D97-AF65-F5344CB8AC3E}">
        <p14:creationId xmlns:p14="http://schemas.microsoft.com/office/powerpoint/2010/main" val="1127714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C4492F0A-ED3A-484E-A200-612B63D518C3}"/>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xmlns="" id="{006580B7-7AB7-4727-9E45-197693247DD3}"/>
              </a:ext>
            </a:extLst>
          </p:cNvPr>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xmlns="" id="{2A97C4C1-F9AE-422E-98A2-C492D98EA009}"/>
              </a:ext>
            </a:extLst>
          </p:cNvPr>
          <p:cNvSpPr>
            <a:spLocks noGrp="1"/>
          </p:cNvSpPr>
          <p:nvPr>
            <p:ph type="dt" sz="half" idx="10"/>
          </p:nvPr>
        </p:nvSpPr>
        <p:spPr/>
        <p:txBody>
          <a:bodyPr/>
          <a:lstStyle/>
          <a:p>
            <a:fld id="{329477FC-F604-488A-870A-FA1810442E4E}" type="datetimeFigureOut">
              <a:rPr lang="zh-TW" altLang="en-US" smtClean="0"/>
              <a:t>2021/5/6</a:t>
            </a:fld>
            <a:endParaRPr lang="zh-TW" altLang="en-US"/>
          </a:p>
        </p:txBody>
      </p:sp>
      <p:sp>
        <p:nvSpPr>
          <p:cNvPr id="5" name="頁尾版面配置區 4">
            <a:extLst>
              <a:ext uri="{FF2B5EF4-FFF2-40B4-BE49-F238E27FC236}">
                <a16:creationId xmlns:a16="http://schemas.microsoft.com/office/drawing/2014/main" xmlns="" id="{8F90E4C3-7C79-4F06-91EE-09497F3E314F}"/>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xmlns="" id="{9207BB4E-F734-4B9D-9DEF-9B8984455607}"/>
              </a:ext>
            </a:extLst>
          </p:cNvPr>
          <p:cNvSpPr>
            <a:spLocks noGrp="1"/>
          </p:cNvSpPr>
          <p:nvPr>
            <p:ph type="sldNum" sz="quarter" idx="12"/>
          </p:nvPr>
        </p:nvSpPr>
        <p:spPr/>
        <p:txBody>
          <a:bodyPr/>
          <a:lstStyle/>
          <a:p>
            <a:fld id="{AED24B23-D45C-4432-B8A3-AFE957D002D4}" type="slidenum">
              <a:rPr lang="zh-TW" altLang="en-US" smtClean="0"/>
              <a:t>‹#›</a:t>
            </a:fld>
            <a:endParaRPr lang="zh-TW" altLang="en-US"/>
          </a:p>
        </p:txBody>
      </p:sp>
    </p:spTree>
    <p:extLst>
      <p:ext uri="{BB962C8B-B14F-4D97-AF65-F5344CB8AC3E}">
        <p14:creationId xmlns:p14="http://schemas.microsoft.com/office/powerpoint/2010/main" val="2668154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xmlns="" id="{20DF5F80-C1F6-4E54-B0D8-6EDA749ABF9E}"/>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xmlns="" id="{3874A0E8-5EEA-45E7-BC5A-FD8472D6B2BD}"/>
              </a:ext>
            </a:extLst>
          </p:cNvPr>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xmlns="" id="{40089982-C209-4E6E-9663-130A59A471D8}"/>
              </a:ext>
            </a:extLst>
          </p:cNvPr>
          <p:cNvSpPr>
            <a:spLocks noGrp="1"/>
          </p:cNvSpPr>
          <p:nvPr>
            <p:ph type="dt" sz="half" idx="10"/>
          </p:nvPr>
        </p:nvSpPr>
        <p:spPr/>
        <p:txBody>
          <a:bodyPr/>
          <a:lstStyle/>
          <a:p>
            <a:fld id="{329477FC-F604-488A-870A-FA1810442E4E}" type="datetimeFigureOut">
              <a:rPr lang="zh-TW" altLang="en-US" smtClean="0"/>
              <a:t>2021/5/6</a:t>
            </a:fld>
            <a:endParaRPr lang="zh-TW" altLang="en-US"/>
          </a:p>
        </p:txBody>
      </p:sp>
      <p:sp>
        <p:nvSpPr>
          <p:cNvPr id="5" name="頁尾版面配置區 4">
            <a:extLst>
              <a:ext uri="{FF2B5EF4-FFF2-40B4-BE49-F238E27FC236}">
                <a16:creationId xmlns:a16="http://schemas.microsoft.com/office/drawing/2014/main" xmlns="" id="{586F7C56-CEA1-4B88-8811-0753C16349ED}"/>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xmlns="" id="{D6945BD5-0B75-436E-BA1C-2C47057AD270}"/>
              </a:ext>
            </a:extLst>
          </p:cNvPr>
          <p:cNvSpPr>
            <a:spLocks noGrp="1"/>
          </p:cNvSpPr>
          <p:nvPr>
            <p:ph type="sldNum" sz="quarter" idx="12"/>
          </p:nvPr>
        </p:nvSpPr>
        <p:spPr/>
        <p:txBody>
          <a:bodyPr/>
          <a:lstStyle/>
          <a:p>
            <a:fld id="{AED24B23-D45C-4432-B8A3-AFE957D002D4}" type="slidenum">
              <a:rPr lang="zh-TW" altLang="en-US" smtClean="0"/>
              <a:t>‹#›</a:t>
            </a:fld>
            <a:endParaRPr lang="zh-TW" altLang="en-US"/>
          </a:p>
        </p:txBody>
      </p:sp>
    </p:spTree>
    <p:extLst>
      <p:ext uri="{BB962C8B-B14F-4D97-AF65-F5344CB8AC3E}">
        <p14:creationId xmlns:p14="http://schemas.microsoft.com/office/powerpoint/2010/main" val="3034290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11F4745B-C171-4600-A453-57D40082F8D9}"/>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xmlns="" id="{64821F03-9379-4F98-989F-3440C2DDB0E2}"/>
              </a:ext>
            </a:extLst>
          </p:cNvPr>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xmlns="" id="{2A40E079-7738-49FB-BB55-AD8E62AEC58E}"/>
              </a:ext>
            </a:extLst>
          </p:cNvPr>
          <p:cNvSpPr>
            <a:spLocks noGrp="1"/>
          </p:cNvSpPr>
          <p:nvPr>
            <p:ph type="dt" sz="half" idx="10"/>
          </p:nvPr>
        </p:nvSpPr>
        <p:spPr/>
        <p:txBody>
          <a:bodyPr/>
          <a:lstStyle/>
          <a:p>
            <a:fld id="{329477FC-F604-488A-870A-FA1810442E4E}" type="datetimeFigureOut">
              <a:rPr lang="zh-TW" altLang="en-US" smtClean="0"/>
              <a:t>2021/5/6</a:t>
            </a:fld>
            <a:endParaRPr lang="zh-TW" altLang="en-US"/>
          </a:p>
        </p:txBody>
      </p:sp>
      <p:sp>
        <p:nvSpPr>
          <p:cNvPr id="5" name="頁尾版面配置區 4">
            <a:extLst>
              <a:ext uri="{FF2B5EF4-FFF2-40B4-BE49-F238E27FC236}">
                <a16:creationId xmlns:a16="http://schemas.microsoft.com/office/drawing/2014/main" xmlns="" id="{07DAE6C4-6BF9-49B8-B7EF-3975352DA41C}"/>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xmlns="" id="{57E5AAA6-D299-4CA7-AACE-37662A433473}"/>
              </a:ext>
            </a:extLst>
          </p:cNvPr>
          <p:cNvSpPr>
            <a:spLocks noGrp="1"/>
          </p:cNvSpPr>
          <p:nvPr>
            <p:ph type="sldNum" sz="quarter" idx="12"/>
          </p:nvPr>
        </p:nvSpPr>
        <p:spPr/>
        <p:txBody>
          <a:bodyPr/>
          <a:lstStyle/>
          <a:p>
            <a:fld id="{AED24B23-D45C-4432-B8A3-AFE957D002D4}" type="slidenum">
              <a:rPr lang="zh-TW" altLang="en-US" smtClean="0"/>
              <a:t>‹#›</a:t>
            </a:fld>
            <a:endParaRPr lang="zh-TW" altLang="en-US"/>
          </a:p>
        </p:txBody>
      </p:sp>
    </p:spTree>
    <p:extLst>
      <p:ext uri="{BB962C8B-B14F-4D97-AF65-F5344CB8AC3E}">
        <p14:creationId xmlns:p14="http://schemas.microsoft.com/office/powerpoint/2010/main" val="1181446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5B1F5DD1-E4F9-4ECE-91AF-BAFDF30C3C8B}"/>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xmlns="" id="{BBB1C924-22AB-4360-8F69-762F902F24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a:extLst>
              <a:ext uri="{FF2B5EF4-FFF2-40B4-BE49-F238E27FC236}">
                <a16:creationId xmlns:a16="http://schemas.microsoft.com/office/drawing/2014/main" xmlns="" id="{286F3FF5-9D9F-4D75-BB1A-16FA44E4277A}"/>
              </a:ext>
            </a:extLst>
          </p:cNvPr>
          <p:cNvSpPr>
            <a:spLocks noGrp="1"/>
          </p:cNvSpPr>
          <p:nvPr>
            <p:ph type="dt" sz="half" idx="10"/>
          </p:nvPr>
        </p:nvSpPr>
        <p:spPr/>
        <p:txBody>
          <a:bodyPr/>
          <a:lstStyle/>
          <a:p>
            <a:fld id="{329477FC-F604-488A-870A-FA1810442E4E}" type="datetimeFigureOut">
              <a:rPr lang="zh-TW" altLang="en-US" smtClean="0"/>
              <a:t>2021/5/6</a:t>
            </a:fld>
            <a:endParaRPr lang="zh-TW" altLang="en-US"/>
          </a:p>
        </p:txBody>
      </p:sp>
      <p:sp>
        <p:nvSpPr>
          <p:cNvPr id="5" name="頁尾版面配置區 4">
            <a:extLst>
              <a:ext uri="{FF2B5EF4-FFF2-40B4-BE49-F238E27FC236}">
                <a16:creationId xmlns:a16="http://schemas.microsoft.com/office/drawing/2014/main" xmlns="" id="{B9476D60-3528-4EAE-B09C-EFB5F3064E8B}"/>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xmlns="" id="{360C3191-FDA6-4805-A79D-E029C9B654C5}"/>
              </a:ext>
            </a:extLst>
          </p:cNvPr>
          <p:cNvSpPr>
            <a:spLocks noGrp="1"/>
          </p:cNvSpPr>
          <p:nvPr>
            <p:ph type="sldNum" sz="quarter" idx="12"/>
          </p:nvPr>
        </p:nvSpPr>
        <p:spPr/>
        <p:txBody>
          <a:bodyPr/>
          <a:lstStyle/>
          <a:p>
            <a:fld id="{AED24B23-D45C-4432-B8A3-AFE957D002D4}" type="slidenum">
              <a:rPr lang="zh-TW" altLang="en-US" smtClean="0"/>
              <a:t>‹#›</a:t>
            </a:fld>
            <a:endParaRPr lang="zh-TW" altLang="en-US"/>
          </a:p>
        </p:txBody>
      </p:sp>
    </p:spTree>
    <p:extLst>
      <p:ext uri="{BB962C8B-B14F-4D97-AF65-F5344CB8AC3E}">
        <p14:creationId xmlns:p14="http://schemas.microsoft.com/office/powerpoint/2010/main" val="2161173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459989A-E86F-4ABB-BF1D-9DBFDF210C3E}"/>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xmlns="" id="{52DE625D-7998-49F4-8B68-7999812DF2BC}"/>
              </a:ext>
            </a:extLst>
          </p:cNvPr>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xmlns="" id="{81D6B0B6-042A-444D-A4CF-966412B43271}"/>
              </a:ext>
            </a:extLst>
          </p:cNvPr>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xmlns="" id="{03089BFC-120D-4C9D-86AE-A82FFC1B5922}"/>
              </a:ext>
            </a:extLst>
          </p:cNvPr>
          <p:cNvSpPr>
            <a:spLocks noGrp="1"/>
          </p:cNvSpPr>
          <p:nvPr>
            <p:ph type="dt" sz="half" idx="10"/>
          </p:nvPr>
        </p:nvSpPr>
        <p:spPr/>
        <p:txBody>
          <a:bodyPr/>
          <a:lstStyle/>
          <a:p>
            <a:fld id="{329477FC-F604-488A-870A-FA1810442E4E}" type="datetimeFigureOut">
              <a:rPr lang="zh-TW" altLang="en-US" smtClean="0"/>
              <a:t>2021/5/6</a:t>
            </a:fld>
            <a:endParaRPr lang="zh-TW" altLang="en-US"/>
          </a:p>
        </p:txBody>
      </p:sp>
      <p:sp>
        <p:nvSpPr>
          <p:cNvPr id="6" name="頁尾版面配置區 5">
            <a:extLst>
              <a:ext uri="{FF2B5EF4-FFF2-40B4-BE49-F238E27FC236}">
                <a16:creationId xmlns:a16="http://schemas.microsoft.com/office/drawing/2014/main" xmlns="" id="{E1BB6702-BCE2-4B07-BB42-7EDFC8F5966A}"/>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xmlns="" id="{C43DBA1C-C545-45A5-B4E3-01BE7FB2D928}"/>
              </a:ext>
            </a:extLst>
          </p:cNvPr>
          <p:cNvSpPr>
            <a:spLocks noGrp="1"/>
          </p:cNvSpPr>
          <p:nvPr>
            <p:ph type="sldNum" sz="quarter" idx="12"/>
          </p:nvPr>
        </p:nvSpPr>
        <p:spPr/>
        <p:txBody>
          <a:bodyPr/>
          <a:lstStyle/>
          <a:p>
            <a:fld id="{AED24B23-D45C-4432-B8A3-AFE957D002D4}" type="slidenum">
              <a:rPr lang="zh-TW" altLang="en-US" smtClean="0"/>
              <a:t>‹#›</a:t>
            </a:fld>
            <a:endParaRPr lang="zh-TW" altLang="en-US"/>
          </a:p>
        </p:txBody>
      </p:sp>
    </p:spTree>
    <p:extLst>
      <p:ext uri="{BB962C8B-B14F-4D97-AF65-F5344CB8AC3E}">
        <p14:creationId xmlns:p14="http://schemas.microsoft.com/office/powerpoint/2010/main" val="4027828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04C2087E-BDCB-4A95-BDAA-D34A703B1727}"/>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xmlns="" id="{D97BF61B-50A4-4AB9-AEE6-BDB85DFE80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a:extLst>
              <a:ext uri="{FF2B5EF4-FFF2-40B4-BE49-F238E27FC236}">
                <a16:creationId xmlns:a16="http://schemas.microsoft.com/office/drawing/2014/main" xmlns="" id="{28DF11C2-313D-4360-9063-8F4165D33134}"/>
              </a:ext>
            </a:extLst>
          </p:cNvPr>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xmlns="" id="{7B312184-DEB0-4481-9E34-FDF5150615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a:extLst>
              <a:ext uri="{FF2B5EF4-FFF2-40B4-BE49-F238E27FC236}">
                <a16:creationId xmlns:a16="http://schemas.microsoft.com/office/drawing/2014/main" xmlns="" id="{DBB1E353-4537-4457-9972-AAA40A8C92EA}"/>
              </a:ext>
            </a:extLst>
          </p:cNvPr>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xmlns="" id="{1B537FFB-EE4A-4B13-8CA9-8BDBFAD4ADB6}"/>
              </a:ext>
            </a:extLst>
          </p:cNvPr>
          <p:cNvSpPr>
            <a:spLocks noGrp="1"/>
          </p:cNvSpPr>
          <p:nvPr>
            <p:ph type="dt" sz="half" idx="10"/>
          </p:nvPr>
        </p:nvSpPr>
        <p:spPr/>
        <p:txBody>
          <a:bodyPr/>
          <a:lstStyle/>
          <a:p>
            <a:fld id="{329477FC-F604-488A-870A-FA1810442E4E}" type="datetimeFigureOut">
              <a:rPr lang="zh-TW" altLang="en-US" smtClean="0"/>
              <a:t>2021/5/6</a:t>
            </a:fld>
            <a:endParaRPr lang="zh-TW" altLang="en-US"/>
          </a:p>
        </p:txBody>
      </p:sp>
      <p:sp>
        <p:nvSpPr>
          <p:cNvPr id="8" name="頁尾版面配置區 7">
            <a:extLst>
              <a:ext uri="{FF2B5EF4-FFF2-40B4-BE49-F238E27FC236}">
                <a16:creationId xmlns:a16="http://schemas.microsoft.com/office/drawing/2014/main" xmlns="" id="{56669FCF-B058-487B-BE71-8432E1CE2746}"/>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xmlns="" id="{B7ACFE89-ED9F-44DC-9355-B8F4B18BD903}"/>
              </a:ext>
            </a:extLst>
          </p:cNvPr>
          <p:cNvSpPr>
            <a:spLocks noGrp="1"/>
          </p:cNvSpPr>
          <p:nvPr>
            <p:ph type="sldNum" sz="quarter" idx="12"/>
          </p:nvPr>
        </p:nvSpPr>
        <p:spPr/>
        <p:txBody>
          <a:bodyPr/>
          <a:lstStyle/>
          <a:p>
            <a:fld id="{AED24B23-D45C-4432-B8A3-AFE957D002D4}" type="slidenum">
              <a:rPr lang="zh-TW" altLang="en-US" smtClean="0"/>
              <a:t>‹#›</a:t>
            </a:fld>
            <a:endParaRPr lang="zh-TW" altLang="en-US"/>
          </a:p>
        </p:txBody>
      </p:sp>
    </p:spTree>
    <p:extLst>
      <p:ext uri="{BB962C8B-B14F-4D97-AF65-F5344CB8AC3E}">
        <p14:creationId xmlns:p14="http://schemas.microsoft.com/office/powerpoint/2010/main" val="3277275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D4FAC3B9-7A52-4244-864F-DA99AD046745}"/>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xmlns="" id="{09384A4E-2E44-4D34-8EC9-30A9E717FF69}"/>
              </a:ext>
            </a:extLst>
          </p:cNvPr>
          <p:cNvSpPr>
            <a:spLocks noGrp="1"/>
          </p:cNvSpPr>
          <p:nvPr>
            <p:ph type="dt" sz="half" idx="10"/>
          </p:nvPr>
        </p:nvSpPr>
        <p:spPr/>
        <p:txBody>
          <a:bodyPr/>
          <a:lstStyle/>
          <a:p>
            <a:fld id="{329477FC-F604-488A-870A-FA1810442E4E}" type="datetimeFigureOut">
              <a:rPr lang="zh-TW" altLang="en-US" smtClean="0"/>
              <a:t>2021/5/6</a:t>
            </a:fld>
            <a:endParaRPr lang="zh-TW" altLang="en-US"/>
          </a:p>
        </p:txBody>
      </p:sp>
      <p:sp>
        <p:nvSpPr>
          <p:cNvPr id="4" name="頁尾版面配置區 3">
            <a:extLst>
              <a:ext uri="{FF2B5EF4-FFF2-40B4-BE49-F238E27FC236}">
                <a16:creationId xmlns:a16="http://schemas.microsoft.com/office/drawing/2014/main" xmlns="" id="{59926560-7824-4CE9-B833-3469ACC64313}"/>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xmlns="" id="{F4525D4A-F975-4818-99F9-A62F34D002AF}"/>
              </a:ext>
            </a:extLst>
          </p:cNvPr>
          <p:cNvSpPr>
            <a:spLocks noGrp="1"/>
          </p:cNvSpPr>
          <p:nvPr>
            <p:ph type="sldNum" sz="quarter" idx="12"/>
          </p:nvPr>
        </p:nvSpPr>
        <p:spPr/>
        <p:txBody>
          <a:bodyPr/>
          <a:lstStyle/>
          <a:p>
            <a:fld id="{AED24B23-D45C-4432-B8A3-AFE957D002D4}" type="slidenum">
              <a:rPr lang="zh-TW" altLang="en-US" smtClean="0"/>
              <a:t>‹#›</a:t>
            </a:fld>
            <a:endParaRPr lang="zh-TW" altLang="en-US"/>
          </a:p>
        </p:txBody>
      </p:sp>
    </p:spTree>
    <p:extLst>
      <p:ext uri="{BB962C8B-B14F-4D97-AF65-F5344CB8AC3E}">
        <p14:creationId xmlns:p14="http://schemas.microsoft.com/office/powerpoint/2010/main" val="437398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xmlns="" id="{8D4A2ECE-1018-4869-BFEF-64AF7CAE17DA}"/>
              </a:ext>
            </a:extLst>
          </p:cNvPr>
          <p:cNvSpPr>
            <a:spLocks noGrp="1"/>
          </p:cNvSpPr>
          <p:nvPr>
            <p:ph type="dt" sz="half" idx="10"/>
          </p:nvPr>
        </p:nvSpPr>
        <p:spPr/>
        <p:txBody>
          <a:bodyPr/>
          <a:lstStyle/>
          <a:p>
            <a:fld id="{329477FC-F604-488A-870A-FA1810442E4E}" type="datetimeFigureOut">
              <a:rPr lang="zh-TW" altLang="en-US" smtClean="0"/>
              <a:t>2021/5/6</a:t>
            </a:fld>
            <a:endParaRPr lang="zh-TW" altLang="en-US"/>
          </a:p>
        </p:txBody>
      </p:sp>
      <p:sp>
        <p:nvSpPr>
          <p:cNvPr id="3" name="頁尾版面配置區 2">
            <a:extLst>
              <a:ext uri="{FF2B5EF4-FFF2-40B4-BE49-F238E27FC236}">
                <a16:creationId xmlns:a16="http://schemas.microsoft.com/office/drawing/2014/main" xmlns="" id="{35EADF75-C6B0-4F1E-A0DC-87B4CB8B05D4}"/>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xmlns="" id="{4EFF7522-6381-4199-8AF6-DB10D7F5E2A8}"/>
              </a:ext>
            </a:extLst>
          </p:cNvPr>
          <p:cNvSpPr>
            <a:spLocks noGrp="1"/>
          </p:cNvSpPr>
          <p:nvPr>
            <p:ph type="sldNum" sz="quarter" idx="12"/>
          </p:nvPr>
        </p:nvSpPr>
        <p:spPr/>
        <p:txBody>
          <a:bodyPr/>
          <a:lstStyle/>
          <a:p>
            <a:fld id="{AED24B23-D45C-4432-B8A3-AFE957D002D4}" type="slidenum">
              <a:rPr lang="zh-TW" altLang="en-US" smtClean="0"/>
              <a:t>‹#›</a:t>
            </a:fld>
            <a:endParaRPr lang="zh-TW" altLang="en-US"/>
          </a:p>
        </p:txBody>
      </p:sp>
    </p:spTree>
    <p:extLst>
      <p:ext uri="{BB962C8B-B14F-4D97-AF65-F5344CB8AC3E}">
        <p14:creationId xmlns:p14="http://schemas.microsoft.com/office/powerpoint/2010/main" val="129095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61FCF450-2E78-4638-B8A9-0A1DA8C232D5}"/>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xmlns="" id="{D9430543-DF79-4F41-9CBB-57ECA89AD7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xmlns="" id="{05DF6E89-7F30-4514-A82E-445ECF0826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xmlns="" id="{589A82BE-BB29-48B9-84C6-5111696AFCB3}"/>
              </a:ext>
            </a:extLst>
          </p:cNvPr>
          <p:cNvSpPr>
            <a:spLocks noGrp="1"/>
          </p:cNvSpPr>
          <p:nvPr>
            <p:ph type="dt" sz="half" idx="10"/>
          </p:nvPr>
        </p:nvSpPr>
        <p:spPr/>
        <p:txBody>
          <a:bodyPr/>
          <a:lstStyle/>
          <a:p>
            <a:fld id="{329477FC-F604-488A-870A-FA1810442E4E}" type="datetimeFigureOut">
              <a:rPr lang="zh-TW" altLang="en-US" smtClean="0"/>
              <a:t>2021/5/6</a:t>
            </a:fld>
            <a:endParaRPr lang="zh-TW" altLang="en-US"/>
          </a:p>
        </p:txBody>
      </p:sp>
      <p:sp>
        <p:nvSpPr>
          <p:cNvPr id="6" name="頁尾版面配置區 5">
            <a:extLst>
              <a:ext uri="{FF2B5EF4-FFF2-40B4-BE49-F238E27FC236}">
                <a16:creationId xmlns:a16="http://schemas.microsoft.com/office/drawing/2014/main" xmlns="" id="{F1EFFE90-C19F-46F5-A986-84FDEEB1FBCA}"/>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xmlns="" id="{D4E1FC3B-0876-4FF7-AC15-6364385F6945}"/>
              </a:ext>
            </a:extLst>
          </p:cNvPr>
          <p:cNvSpPr>
            <a:spLocks noGrp="1"/>
          </p:cNvSpPr>
          <p:nvPr>
            <p:ph type="sldNum" sz="quarter" idx="12"/>
          </p:nvPr>
        </p:nvSpPr>
        <p:spPr/>
        <p:txBody>
          <a:bodyPr/>
          <a:lstStyle/>
          <a:p>
            <a:fld id="{AED24B23-D45C-4432-B8A3-AFE957D002D4}" type="slidenum">
              <a:rPr lang="zh-TW" altLang="en-US" smtClean="0"/>
              <a:t>‹#›</a:t>
            </a:fld>
            <a:endParaRPr lang="zh-TW" altLang="en-US"/>
          </a:p>
        </p:txBody>
      </p:sp>
    </p:spTree>
    <p:extLst>
      <p:ext uri="{BB962C8B-B14F-4D97-AF65-F5344CB8AC3E}">
        <p14:creationId xmlns:p14="http://schemas.microsoft.com/office/powerpoint/2010/main" val="1373884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30BEBE48-E79F-4007-8BD8-6973A32F4FBF}"/>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xmlns="" id="{9EA23A58-A9ED-4D66-A85E-18576FDFD6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xmlns="" id="{752F3E97-515C-4295-8C37-E32471358A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xmlns="" id="{B91140BB-281C-4F1C-931A-6BC7CE351137}"/>
              </a:ext>
            </a:extLst>
          </p:cNvPr>
          <p:cNvSpPr>
            <a:spLocks noGrp="1"/>
          </p:cNvSpPr>
          <p:nvPr>
            <p:ph type="dt" sz="half" idx="10"/>
          </p:nvPr>
        </p:nvSpPr>
        <p:spPr/>
        <p:txBody>
          <a:bodyPr/>
          <a:lstStyle/>
          <a:p>
            <a:fld id="{329477FC-F604-488A-870A-FA1810442E4E}" type="datetimeFigureOut">
              <a:rPr lang="zh-TW" altLang="en-US" smtClean="0"/>
              <a:t>2021/5/6</a:t>
            </a:fld>
            <a:endParaRPr lang="zh-TW" altLang="en-US"/>
          </a:p>
        </p:txBody>
      </p:sp>
      <p:sp>
        <p:nvSpPr>
          <p:cNvPr id="6" name="頁尾版面配置區 5">
            <a:extLst>
              <a:ext uri="{FF2B5EF4-FFF2-40B4-BE49-F238E27FC236}">
                <a16:creationId xmlns:a16="http://schemas.microsoft.com/office/drawing/2014/main" xmlns="" id="{4D8EC811-1DA4-40A4-B0D4-7FF65CA44FF7}"/>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xmlns="" id="{E2C354F0-98A1-47D4-9A8B-3BAB16F1B77B}"/>
              </a:ext>
            </a:extLst>
          </p:cNvPr>
          <p:cNvSpPr>
            <a:spLocks noGrp="1"/>
          </p:cNvSpPr>
          <p:nvPr>
            <p:ph type="sldNum" sz="quarter" idx="12"/>
          </p:nvPr>
        </p:nvSpPr>
        <p:spPr/>
        <p:txBody>
          <a:bodyPr/>
          <a:lstStyle/>
          <a:p>
            <a:fld id="{AED24B23-D45C-4432-B8A3-AFE957D002D4}" type="slidenum">
              <a:rPr lang="zh-TW" altLang="en-US" smtClean="0"/>
              <a:t>‹#›</a:t>
            </a:fld>
            <a:endParaRPr lang="zh-TW" altLang="en-US"/>
          </a:p>
        </p:txBody>
      </p:sp>
    </p:spTree>
    <p:extLst>
      <p:ext uri="{BB962C8B-B14F-4D97-AF65-F5344CB8AC3E}">
        <p14:creationId xmlns:p14="http://schemas.microsoft.com/office/powerpoint/2010/main" val="2808667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xmlns="" id="{4D7FC4FE-DD82-4EB3-BA04-B8E879ED71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xmlns="" id="{64451172-0A70-47D3-840C-D83020A419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xmlns="" id="{EA96A5E0-0BDD-42C8-ADA2-D0923FC16A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9477FC-F604-488A-870A-FA1810442E4E}" type="datetimeFigureOut">
              <a:rPr lang="zh-TW" altLang="en-US" smtClean="0"/>
              <a:t>2021/5/6</a:t>
            </a:fld>
            <a:endParaRPr lang="zh-TW" altLang="en-US"/>
          </a:p>
        </p:txBody>
      </p:sp>
      <p:sp>
        <p:nvSpPr>
          <p:cNvPr id="5" name="頁尾版面配置區 4">
            <a:extLst>
              <a:ext uri="{FF2B5EF4-FFF2-40B4-BE49-F238E27FC236}">
                <a16:creationId xmlns:a16="http://schemas.microsoft.com/office/drawing/2014/main" xmlns="" id="{363E14CB-AC6E-4AC6-9557-5195806FDB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xmlns="" id="{B33B3F3B-4D8C-44D7-8B07-01A82E3DC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D24B23-D45C-4432-B8A3-AFE957D002D4}" type="slidenum">
              <a:rPr lang="zh-TW" altLang="en-US" smtClean="0"/>
              <a:t>‹#›</a:t>
            </a:fld>
            <a:endParaRPr lang="zh-TW" altLang="en-US"/>
          </a:p>
        </p:txBody>
      </p:sp>
    </p:spTree>
    <p:extLst>
      <p:ext uri="{BB962C8B-B14F-4D97-AF65-F5344CB8AC3E}">
        <p14:creationId xmlns:p14="http://schemas.microsoft.com/office/powerpoint/2010/main" val="2747624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5179C503-C7A2-410B-A03D-7B06D4BD9221}"/>
              </a:ext>
            </a:extLst>
          </p:cNvPr>
          <p:cNvSpPr>
            <a:spLocks noGrp="1"/>
          </p:cNvSpPr>
          <p:nvPr>
            <p:ph type="ctrTitle"/>
          </p:nvPr>
        </p:nvSpPr>
        <p:spPr/>
        <p:txBody>
          <a:bodyPr>
            <a:normAutofit/>
          </a:bodyPr>
          <a:lstStyle/>
          <a:p>
            <a:r>
              <a:rPr lang="zh-TW" altLang="en-US" dirty="0">
                <a:latin typeface="微軟正黑體" panose="020B0604030504040204" pitchFamily="34" charset="-120"/>
                <a:ea typeface="微軟正黑體" panose="020B0604030504040204" pitchFamily="34" charset="-120"/>
              </a:rPr>
              <a:t>駕駛員在自動跟車後是否會更改其手動跟車行為？</a:t>
            </a:r>
          </a:p>
        </p:txBody>
      </p:sp>
      <p:sp>
        <p:nvSpPr>
          <p:cNvPr id="3" name="副標題 2">
            <a:extLst>
              <a:ext uri="{FF2B5EF4-FFF2-40B4-BE49-F238E27FC236}">
                <a16:creationId xmlns:a16="http://schemas.microsoft.com/office/drawing/2014/main" xmlns="" id="{09DC9858-59A3-40ED-A508-7EEFBF811A48}"/>
              </a:ext>
            </a:extLst>
          </p:cNvPr>
          <p:cNvSpPr>
            <a:spLocks noGrp="1"/>
          </p:cNvSpPr>
          <p:nvPr>
            <p:ph type="subTitle" idx="1"/>
          </p:nvPr>
        </p:nvSpPr>
        <p:spPr>
          <a:xfrm>
            <a:off x="1524000" y="3602038"/>
            <a:ext cx="9226858" cy="1999772"/>
          </a:xfrm>
        </p:spPr>
        <p:txBody>
          <a:bodyPr>
            <a:normAutofit/>
          </a:bodyPr>
          <a:lstStyle/>
          <a:p>
            <a:pPr algn="l"/>
            <a:r>
              <a:rPr lang="en-US" altLang="zh-TW" dirty="0">
                <a:latin typeface="微軟正黑體" panose="020B0604030504040204" pitchFamily="34" charset="-120"/>
                <a:ea typeface="微軟正黑體" panose="020B0604030504040204" pitchFamily="34" charset="-120"/>
              </a:rPr>
              <a:t>Do drivers change their manual car-following </a:t>
            </a:r>
            <a:r>
              <a:rPr lang="en-US" altLang="zh-TW" dirty="0" err="1">
                <a:latin typeface="微軟正黑體" panose="020B0604030504040204" pitchFamily="34" charset="-120"/>
                <a:ea typeface="微軟正黑體" panose="020B0604030504040204" pitchFamily="34" charset="-120"/>
              </a:rPr>
              <a:t>behaviour</a:t>
            </a:r>
            <a:r>
              <a:rPr lang="en-US" altLang="zh-TW" dirty="0">
                <a:latin typeface="微軟正黑體" panose="020B0604030504040204" pitchFamily="34" charset="-120"/>
                <a:ea typeface="微軟正黑體" panose="020B0604030504040204" pitchFamily="34" charset="-120"/>
              </a:rPr>
              <a:t> after automated car-following?</a:t>
            </a:r>
          </a:p>
          <a:p>
            <a:pPr algn="l"/>
            <a:r>
              <a:rPr lang="zh-TW" altLang="en-US" dirty="0">
                <a:latin typeface="微軟正黑體" panose="020B0604030504040204" pitchFamily="34" charset="-120"/>
                <a:ea typeface="微軟正黑體" panose="020B0604030504040204" pitchFamily="34" charset="-120"/>
              </a:rPr>
              <a:t>作者：</a:t>
            </a:r>
            <a:r>
              <a:rPr lang="en-US" altLang="zh-TW" dirty="0" err="1">
                <a:latin typeface="微軟正黑體" panose="020B0604030504040204" pitchFamily="34" charset="-120"/>
                <a:ea typeface="微軟正黑體" panose="020B0604030504040204" pitchFamily="34" charset="-120"/>
              </a:rPr>
              <a:t>Louw</a:t>
            </a:r>
            <a:r>
              <a:rPr lang="en-US" altLang="zh-TW" dirty="0">
                <a:latin typeface="微軟正黑體" panose="020B0604030504040204" pitchFamily="34" charset="-120"/>
                <a:ea typeface="微軟正黑體" panose="020B0604030504040204" pitchFamily="34" charset="-120"/>
              </a:rPr>
              <a:t>, Goncalves, </a:t>
            </a:r>
            <a:r>
              <a:rPr lang="en-US" altLang="zh-TW" dirty="0" err="1">
                <a:latin typeface="微軟正黑體" panose="020B0604030504040204" pitchFamily="34" charset="-120"/>
                <a:ea typeface="微軟正黑體" panose="020B0604030504040204" pitchFamily="34" charset="-120"/>
              </a:rPr>
              <a:t>Torrao</a:t>
            </a:r>
            <a:r>
              <a:rPr lang="en-US" altLang="zh-TW" dirty="0">
                <a:latin typeface="微軟正黑體" panose="020B0604030504040204" pitchFamily="34" charset="-120"/>
                <a:ea typeface="微軟正黑體" panose="020B0604030504040204" pitchFamily="34" charset="-120"/>
              </a:rPr>
              <a:t>, Radhakrishnan, </a:t>
            </a:r>
            <a:r>
              <a:rPr lang="en-US" altLang="zh-TW" dirty="0" err="1">
                <a:latin typeface="微軟正黑體" panose="020B0604030504040204" pitchFamily="34" charset="-120"/>
                <a:ea typeface="微軟正黑體" panose="020B0604030504040204" pitchFamily="34" charset="-120"/>
              </a:rPr>
              <a:t>Lyu</a:t>
            </a:r>
            <a:r>
              <a:rPr lang="en-US" altLang="zh-TW" dirty="0">
                <a:latin typeface="微軟正黑體" panose="020B0604030504040204" pitchFamily="34" charset="-120"/>
                <a:ea typeface="微軟正黑體" panose="020B0604030504040204" pitchFamily="34" charset="-120"/>
              </a:rPr>
              <a:t>, Guillen, &amp; </a:t>
            </a:r>
            <a:r>
              <a:rPr lang="en-US" altLang="zh-TW" dirty="0" err="1">
                <a:latin typeface="微軟正黑體" panose="020B0604030504040204" pitchFamily="34" charset="-120"/>
                <a:ea typeface="微軟正黑體" panose="020B0604030504040204" pitchFamily="34" charset="-120"/>
              </a:rPr>
              <a:t>Merat</a:t>
            </a: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(2020).</a:t>
            </a:r>
          </a:p>
          <a:p>
            <a:pPr algn="l"/>
            <a:r>
              <a:rPr lang="zh-TW" altLang="en-US" dirty="0">
                <a:latin typeface="微軟正黑體" panose="020B0604030504040204" pitchFamily="34" charset="-120"/>
                <a:ea typeface="微軟正黑體" panose="020B0604030504040204" pitchFamily="34" charset="-120"/>
              </a:rPr>
              <a:t>期刊</a:t>
            </a:r>
            <a:r>
              <a:rPr lang="en-US" altLang="zh-TW" dirty="0">
                <a:latin typeface="微軟正黑體" panose="020B0604030504040204" pitchFamily="34" charset="-120"/>
                <a:ea typeface="微軟正黑體" panose="020B0604030504040204" pitchFamily="34" charset="-120"/>
              </a:rPr>
              <a:t> </a:t>
            </a:r>
            <a:r>
              <a:rPr lang="en-US" altLang="zh-TW" i="1" dirty="0">
                <a:latin typeface="微軟正黑體" panose="020B0604030504040204" pitchFamily="34" charset="-120"/>
                <a:ea typeface="微軟正黑體" panose="020B0604030504040204" pitchFamily="34" charset="-120"/>
              </a:rPr>
              <a:t>Cognition, Technology &amp; Work</a:t>
            </a:r>
            <a:r>
              <a:rPr lang="en-US" altLang="zh-TW" dirty="0">
                <a:latin typeface="微軟正黑體" panose="020B0604030504040204" pitchFamily="34" charset="-120"/>
                <a:ea typeface="微軟正黑體" panose="020B0604030504040204" pitchFamily="34" charset="-120"/>
              </a:rPr>
              <a:t>, 1-15.</a:t>
            </a:r>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5792665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60AD732D-FB24-4D37-B7DC-D786C761AE5D}"/>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方法</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實驗設計</a:t>
            </a:r>
          </a:p>
        </p:txBody>
      </p:sp>
      <p:sp>
        <p:nvSpPr>
          <p:cNvPr id="6" name="內容版面配置區 5">
            <a:extLst>
              <a:ext uri="{FF2B5EF4-FFF2-40B4-BE49-F238E27FC236}">
                <a16:creationId xmlns:a16="http://schemas.microsoft.com/office/drawing/2014/main" xmlns="" id="{7DCDB9E9-26C4-4C83-8A0D-B051C810A461}"/>
              </a:ext>
            </a:extLst>
          </p:cNvPr>
          <p:cNvSpPr>
            <a:spLocks noGrp="1"/>
          </p:cNvSpPr>
          <p:nvPr>
            <p:ph idx="1"/>
          </p:nvPr>
        </p:nvSpPr>
        <p:spPr>
          <a:xfrm>
            <a:off x="838199" y="1825625"/>
            <a:ext cx="10906957" cy="4351338"/>
          </a:xfrm>
        </p:spPr>
        <p:txBody>
          <a:bodyPr>
            <a:normAutofit lnSpcReduction="10000"/>
          </a:bodyPr>
          <a:lstStyle/>
          <a:p>
            <a:r>
              <a:rPr lang="zh-TW" altLang="en-US" dirty="0">
                <a:latin typeface="微軟正黑體" panose="020B0604030504040204" pitchFamily="34" charset="-120"/>
                <a:ea typeface="微軟正黑體" panose="020B0604030504040204" pitchFamily="34" charset="-120"/>
              </a:rPr>
              <a:t>接管類型指定駕駛員在汽車</a:t>
            </a:r>
            <a:r>
              <a:rPr lang="zh-TW" altLang="en-US" dirty="0" smtClean="0">
                <a:latin typeface="微軟正黑體" panose="020B0604030504040204" pitchFamily="34" charset="-120"/>
                <a:ea typeface="微軟正黑體" panose="020B0604030504040204" pitchFamily="34" charset="-120"/>
              </a:rPr>
              <a:t>跟車或無前車場景</a:t>
            </a:r>
            <a:r>
              <a:rPr lang="zh-TW" altLang="en-US" dirty="0">
                <a:latin typeface="微軟正黑體" panose="020B0604030504040204" pitchFamily="34" charset="-120"/>
                <a:ea typeface="微軟正黑體" panose="020B0604030504040204" pitchFamily="34" charset="-120"/>
              </a:rPr>
              <a:t>中恢復控制。</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對於所有實驗駕駛，在駕駛員進行自動化操作後約</a:t>
            </a:r>
            <a:r>
              <a:rPr lang="en-US" altLang="zh-TW" dirty="0">
                <a:latin typeface="微軟正黑體" panose="020B0604030504040204" pitchFamily="34" charset="-120"/>
                <a:ea typeface="微軟正黑體" panose="020B0604030504040204" pitchFamily="34" charset="-120"/>
              </a:rPr>
              <a:t>2</a:t>
            </a:r>
            <a:r>
              <a:rPr lang="zh-TW" altLang="en-US" dirty="0">
                <a:latin typeface="微軟正黑體" panose="020B0604030504040204" pitchFamily="34" charset="-120"/>
                <a:ea typeface="微軟正黑體" panose="020B0604030504040204" pitchFamily="34" charset="-120"/>
              </a:rPr>
              <a:t>分鐘，一輛引導車輛從相鄰道路移入自我車輛的車道，從而</a:t>
            </a:r>
            <a:r>
              <a:rPr lang="zh-TW" altLang="en-US" b="1" dirty="0">
                <a:latin typeface="微軟正黑體" panose="020B0604030504040204" pitchFamily="34" charset="-120"/>
                <a:ea typeface="微軟正黑體" panose="020B0604030504040204" pitchFamily="34" charset="-120"/>
              </a:rPr>
              <a:t>觸發自動跟車</a:t>
            </a:r>
            <a:r>
              <a:rPr lang="zh-TW" altLang="en-US" dirty="0" smtClean="0">
                <a:latin typeface="微軟正黑體" panose="020B0604030504040204" pitchFamily="34" charset="-120"/>
                <a:ea typeface="微軟正黑體" panose="020B0604030504040204" pitchFamily="34" charset="-120"/>
              </a:rPr>
              <a:t>。</a:t>
            </a:r>
            <a:endParaRPr lang="en-US" altLang="zh-TW" dirty="0" smtClean="0">
              <a:latin typeface="微軟正黑體" panose="020B0604030504040204" pitchFamily="34" charset="-120"/>
              <a:ea typeface="微軟正黑體" panose="020B0604030504040204" pitchFamily="34" charset="-120"/>
            </a:endParaRPr>
          </a:p>
          <a:p>
            <a:r>
              <a:rPr lang="zh-TW" altLang="en-US" dirty="0" smtClean="0">
                <a:latin typeface="微軟正黑體" panose="020B0604030504040204" pitchFamily="34" charset="-120"/>
                <a:ea typeface="微軟正黑體" panose="020B0604030504040204" pitchFamily="34" charset="-120"/>
              </a:rPr>
              <a:t>在</a:t>
            </a:r>
            <a:r>
              <a:rPr lang="zh-TW" altLang="en-US" dirty="0">
                <a:latin typeface="微軟正黑體" panose="020B0604030504040204" pitchFamily="34" charset="-120"/>
                <a:ea typeface="微軟正黑體" panose="020B0604030504040204" pitchFamily="34" charset="-120"/>
              </a:rPr>
              <a:t>一半的試驗中，當觸發向手動控制的過渡時，主車輛繼續前進，而在另一半的試驗中，主車輛在接管事件發生前一刻離開</a:t>
            </a:r>
            <a:r>
              <a:rPr lang="zh-TW" altLang="en-US" dirty="0" smtClean="0">
                <a:latin typeface="微軟正黑體" panose="020B0604030504040204" pitchFamily="34" charset="-120"/>
                <a:ea typeface="微軟正黑體" panose="020B0604030504040204" pitchFamily="34" charset="-120"/>
              </a:rPr>
              <a:t>車道對於</a:t>
            </a:r>
            <a:r>
              <a:rPr lang="zh-TW" altLang="en-US" dirty="0">
                <a:latin typeface="微軟正黑體" panose="020B0604030504040204" pitchFamily="34" charset="-120"/>
                <a:ea typeface="微軟正黑體" panose="020B0604030504040204" pitchFamily="34" charset="-120"/>
              </a:rPr>
              <a:t>沒有前車的實驗，一輛新的車輛從下一個十字路口的相鄰道路（距上一個十字路口</a:t>
            </a:r>
            <a:r>
              <a:rPr lang="en-US" altLang="zh-TW" dirty="0">
                <a:latin typeface="微軟正黑體" panose="020B0604030504040204" pitchFamily="34" charset="-120"/>
                <a:ea typeface="微軟正黑體" panose="020B0604030504040204" pitchFamily="34" charset="-120"/>
              </a:rPr>
              <a:t>20 m</a:t>
            </a:r>
            <a:r>
              <a:rPr lang="zh-TW" altLang="en-US" dirty="0">
                <a:latin typeface="微軟正黑體" panose="020B0604030504040204" pitchFamily="34" charset="-120"/>
                <a:ea typeface="微軟正黑體" panose="020B0604030504040204" pitchFamily="34" charset="-120"/>
              </a:rPr>
              <a:t>）加入了自我車的車道。這種操縱的目的是評估駕駛員在恢復控制後</a:t>
            </a:r>
            <a:r>
              <a:rPr lang="zh-TW" altLang="en-US" b="1" dirty="0">
                <a:latin typeface="微軟正黑體" panose="020B0604030504040204" pitchFamily="34" charset="-120"/>
                <a:ea typeface="微軟正黑體" panose="020B0604030504040204" pitchFamily="34" charset="-120"/>
              </a:rPr>
              <a:t>是否會試圖追趕</a:t>
            </a:r>
            <a:r>
              <a:rPr lang="zh-TW" altLang="en-US" dirty="0">
                <a:latin typeface="微軟正黑體" panose="020B0604030504040204" pitchFamily="34" charset="-120"/>
                <a:ea typeface="微軟正黑體" panose="020B0604030504040204" pitchFamily="34" charset="-120"/>
              </a:rPr>
              <a:t>，然後與新的領先車輛保持相同的</a:t>
            </a:r>
            <a:r>
              <a:rPr lang="en-US" altLang="zh-TW" dirty="0">
                <a:latin typeface="微軟正黑體" panose="020B0604030504040204" pitchFamily="34" charset="-120"/>
                <a:ea typeface="微軟正黑體" panose="020B0604030504040204" pitchFamily="34" charset="-120"/>
              </a:rPr>
              <a:t>THW</a:t>
            </a:r>
            <a:r>
              <a:rPr lang="zh-TW" altLang="en-US" dirty="0">
                <a:latin typeface="微軟正黑體" panose="020B0604030504040204" pitchFamily="34" charset="-120"/>
                <a:ea typeface="微軟正黑體" panose="020B0604030504040204" pitchFamily="34" charset="-120"/>
              </a:rPr>
              <a:t>。請注意，除非駕駛員在恢復控制後加快速度，否則延遲恢復控制不會導致撞車，因為前的車輛始終會保持安全的行駛距離。</a:t>
            </a:r>
          </a:p>
        </p:txBody>
      </p:sp>
    </p:spTree>
    <p:extLst>
      <p:ext uri="{BB962C8B-B14F-4D97-AF65-F5344CB8AC3E}">
        <p14:creationId xmlns:p14="http://schemas.microsoft.com/office/powerpoint/2010/main" val="1577427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60AD732D-FB24-4D37-B7DC-D786C761AE5D}"/>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方法</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實驗設計</a:t>
            </a:r>
          </a:p>
        </p:txBody>
      </p:sp>
      <p:sp>
        <p:nvSpPr>
          <p:cNvPr id="6" name="內容版面配置區 5">
            <a:extLst>
              <a:ext uri="{FF2B5EF4-FFF2-40B4-BE49-F238E27FC236}">
                <a16:creationId xmlns:a16="http://schemas.microsoft.com/office/drawing/2014/main" xmlns="" id="{7DCDB9E9-26C4-4C83-8A0D-B051C810A461}"/>
              </a:ext>
            </a:extLst>
          </p:cNvPr>
          <p:cNvSpPr>
            <a:spLocks noGrp="1"/>
          </p:cNvSpPr>
          <p:nvPr>
            <p:ph idx="1"/>
          </p:nvPr>
        </p:nvSpPr>
        <p:spPr>
          <a:xfrm>
            <a:off x="838199" y="1825625"/>
            <a:ext cx="10906957" cy="4351338"/>
          </a:xfrm>
        </p:spPr>
        <p:txBody>
          <a:bodyPr>
            <a:normAutofit/>
          </a:bodyPr>
          <a:lstStyle/>
          <a:p>
            <a:endParaRPr lang="zh-TW" altLang="en-US" dirty="0"/>
          </a:p>
        </p:txBody>
      </p:sp>
      <p:pic>
        <p:nvPicPr>
          <p:cNvPr id="4098" name="Picture 2" descr="圖2">
            <a:extLst>
              <a:ext uri="{FF2B5EF4-FFF2-40B4-BE49-F238E27FC236}">
                <a16:creationId xmlns:a16="http://schemas.microsoft.com/office/drawing/2014/main" xmlns="" id="{06DF0A20-B63B-480B-8219-185A78043C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6277"/>
            <a:ext cx="12192000" cy="3905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07623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60AD732D-FB24-4D37-B7DC-D786C761AE5D}"/>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方法</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程序</a:t>
            </a:r>
          </a:p>
        </p:txBody>
      </p:sp>
      <p:sp>
        <p:nvSpPr>
          <p:cNvPr id="6" name="內容版面配置區 5">
            <a:extLst>
              <a:ext uri="{FF2B5EF4-FFF2-40B4-BE49-F238E27FC236}">
                <a16:creationId xmlns:a16="http://schemas.microsoft.com/office/drawing/2014/main" xmlns="" id="{7DCDB9E9-26C4-4C83-8A0D-B051C810A461}"/>
              </a:ext>
            </a:extLst>
          </p:cNvPr>
          <p:cNvSpPr>
            <a:spLocks noGrp="1"/>
          </p:cNvSpPr>
          <p:nvPr>
            <p:ph idx="1"/>
          </p:nvPr>
        </p:nvSpPr>
        <p:spPr>
          <a:xfrm>
            <a:off x="838199" y="1825625"/>
            <a:ext cx="10906957" cy="4351338"/>
          </a:xfrm>
        </p:spPr>
        <p:txBody>
          <a:bodyPr>
            <a:normAutofit lnSpcReduction="10000"/>
          </a:bodyPr>
          <a:lstStyle/>
          <a:p>
            <a:r>
              <a:rPr lang="zh-TW" altLang="en-US" dirty="0" smtClean="0">
                <a:latin typeface="微軟正黑體" panose="020B0604030504040204" pitchFamily="34" charset="-120"/>
                <a:ea typeface="微軟正黑體" panose="020B0604030504040204" pitchFamily="34" charset="-120"/>
              </a:rPr>
              <a:t>在</a:t>
            </a:r>
            <a:r>
              <a:rPr lang="en-US" altLang="zh-TW" dirty="0">
                <a:latin typeface="微軟正黑體" panose="020B0604030504040204" pitchFamily="34" charset="-120"/>
                <a:ea typeface="微軟正黑體" panose="020B0604030504040204" pitchFamily="34" charset="-120"/>
              </a:rPr>
              <a:t>2</a:t>
            </a:r>
            <a:r>
              <a:rPr lang="zh-TW" altLang="en-US" dirty="0">
                <a:latin typeface="微軟正黑體" panose="020B0604030504040204" pitchFamily="34" charset="-120"/>
                <a:ea typeface="微軟正黑體" panose="020B0604030504040204" pitchFamily="34" charset="-120"/>
              </a:rPr>
              <a:t>車道的城市道路上以低密度迎面駛來練習手動駕駛和自動駕駛。在練習環節中，與會人員通過車輛</a:t>
            </a:r>
            <a:r>
              <a:rPr lang="en-US" altLang="zh-TW" dirty="0">
                <a:latin typeface="微軟正黑體" panose="020B0604030504040204" pitchFamily="34" charset="-120"/>
                <a:ea typeface="微軟正黑體" panose="020B0604030504040204" pitchFamily="34" charset="-120"/>
              </a:rPr>
              <a:t>HMI</a:t>
            </a:r>
            <a:r>
              <a:rPr lang="zh-TW" altLang="en-US" dirty="0">
                <a:latin typeface="微軟正黑體" panose="020B0604030504040204" pitchFamily="34" charset="-120"/>
                <a:ea typeface="微軟正黑體" panose="020B0604030504040204" pitchFamily="34" charset="-120"/>
              </a:rPr>
              <a:t>的各個方面進行了交談，並向他們展示瞭如何啟用和脫離自動化，以及處於</a:t>
            </a:r>
            <a:r>
              <a:rPr lang="en-US" altLang="zh-TW" dirty="0">
                <a:latin typeface="微軟正黑體" panose="020B0604030504040204" pitchFamily="34" charset="-120"/>
                <a:ea typeface="微軟正黑體" panose="020B0604030504040204" pitchFamily="34" charset="-120"/>
              </a:rPr>
              <a:t>L3</a:t>
            </a:r>
            <a:r>
              <a:rPr lang="zh-TW" altLang="en-US" dirty="0">
                <a:latin typeface="微軟正黑體" panose="020B0604030504040204" pitchFamily="34" charset="-120"/>
                <a:ea typeface="微軟正黑體" panose="020B0604030504040204" pitchFamily="34" charset="-120"/>
              </a:rPr>
              <a:t>狀態的人都練習了</a:t>
            </a:r>
            <a:r>
              <a:rPr lang="en-US" altLang="zh-TW" dirty="0">
                <a:latin typeface="微軟正黑體" panose="020B0604030504040204" pitchFamily="34" charset="-120"/>
                <a:ea typeface="微軟正黑體" panose="020B0604030504040204" pitchFamily="34" charset="-120"/>
              </a:rPr>
              <a:t>Arrows</a:t>
            </a:r>
            <a:r>
              <a:rPr lang="zh-TW" altLang="en-US" dirty="0">
                <a:latin typeface="微軟正黑體" panose="020B0604030504040204" pitchFamily="34" charset="-120"/>
                <a:ea typeface="微軟正黑體" panose="020B0604030504040204" pitchFamily="34" charset="-120"/>
              </a:rPr>
              <a:t>任務。</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要求參與者在車道中央行駛並保持</a:t>
            </a:r>
            <a:r>
              <a:rPr lang="en-US" altLang="zh-TW" dirty="0">
                <a:latin typeface="微軟正黑體" panose="020B0604030504040204" pitchFamily="34" charset="-120"/>
                <a:ea typeface="微軟正黑體" panose="020B0604030504040204" pitchFamily="34" charset="-120"/>
              </a:rPr>
              <a:t>40 mph</a:t>
            </a:r>
            <a:r>
              <a:rPr lang="zh-TW" altLang="en-US" dirty="0">
                <a:latin typeface="微軟正黑體" panose="020B0604030504040204" pitchFamily="34" charset="-120"/>
                <a:ea typeface="微軟正黑體" panose="020B0604030504040204" pitchFamily="34" charset="-120"/>
              </a:rPr>
              <a:t>的時速限制。他們被要求不要超車，否則要遵守道路的標準規定，以確保車輛安全運行並保持與前方車輛的理想距離。</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在啟動自動驅動器之前，向參與者提出了聽覺上的參與自動化的請求：“</a:t>
            </a:r>
            <a:r>
              <a:rPr lang="zh-TW" altLang="en-US" i="1" dirty="0">
                <a:latin typeface="微軟正黑體" panose="020B0604030504040204" pitchFamily="34" charset="-120"/>
                <a:ea typeface="微軟正黑體" panose="020B0604030504040204" pitchFamily="34" charset="-120"/>
              </a:rPr>
              <a:t>注意參與自動化</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在自動駕駛結束時，向與會者提出了聽覺上的接管要求，“</a:t>
            </a:r>
            <a:r>
              <a:rPr lang="zh-TW" altLang="en-US" i="1" dirty="0">
                <a:latin typeface="微軟正黑體" panose="020B0604030504040204" pitchFamily="34" charset="-120"/>
                <a:ea typeface="微軟正黑體" panose="020B0604030504040204" pitchFamily="34" charset="-120"/>
              </a:rPr>
              <a:t>注意，準備接管</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endParaRPr lang="zh-TW" altLang="en-US" dirty="0"/>
          </a:p>
        </p:txBody>
      </p:sp>
    </p:spTree>
    <p:extLst>
      <p:ext uri="{BB962C8B-B14F-4D97-AF65-F5344CB8AC3E}">
        <p14:creationId xmlns:p14="http://schemas.microsoft.com/office/powerpoint/2010/main" val="15007411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微軟正黑體" panose="020B0604030504040204" pitchFamily="34" charset="-120"/>
                <a:ea typeface="微軟正黑體" panose="020B0604030504040204" pitchFamily="34" charset="-120"/>
              </a:rPr>
              <a:t>方法</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數據收集</a:t>
            </a:r>
            <a:endParaRPr lang="zh-TW" altLang="en-US" dirty="0"/>
          </a:p>
        </p:txBody>
      </p:sp>
      <p:sp>
        <p:nvSpPr>
          <p:cNvPr id="3" name="內容版面配置區 2"/>
          <p:cNvSpPr>
            <a:spLocks noGrp="1"/>
          </p:cNvSpPr>
          <p:nvPr>
            <p:ph idx="1"/>
          </p:nvPr>
        </p:nvSpPr>
        <p:spPr/>
        <p:txBody>
          <a:bodyPr/>
          <a:lstStyle/>
          <a:p>
            <a:r>
              <a:rPr lang="zh-TW" altLang="en-US" dirty="0">
                <a:latin typeface="微軟正黑體" panose="020B0604030504040204" pitchFamily="34" charset="-120"/>
                <a:ea typeface="微軟正黑體" panose="020B0604030504040204" pitchFamily="34" charset="-120"/>
              </a:rPr>
              <a:t>為了分析駕駛員的跟車行為，在從自動化中恢復手動控制之後，我們首先需要確定他們已經</a:t>
            </a:r>
            <a:r>
              <a:rPr lang="zh-TW" altLang="en-US" b="1" dirty="0">
                <a:latin typeface="微軟正黑體" panose="020B0604030504040204" pitchFamily="34" charset="-120"/>
                <a:ea typeface="微軟正黑體" panose="020B0604030504040204" pitchFamily="34" charset="-120"/>
              </a:rPr>
              <a:t>穩定了對車輛的控制</a:t>
            </a:r>
            <a:r>
              <a:rPr lang="zh-TW" altLang="en-US" dirty="0">
                <a:latin typeface="微軟正黑體" panose="020B0604030504040204" pitchFamily="34" charset="-120"/>
                <a:ea typeface="微軟正黑體" panose="020B0604030504040204" pitchFamily="34" charset="-120"/>
              </a:rPr>
              <a:t>，並進行了一致的跟車行為。跟車穩定性的概念最初是由</a:t>
            </a:r>
            <a:r>
              <a:rPr lang="en-US" altLang="zh-TW" dirty="0">
                <a:latin typeface="微軟正黑體" panose="020B0604030504040204" pitchFamily="34" charset="-120"/>
                <a:ea typeface="微軟正黑體" panose="020B0604030504040204" pitchFamily="34" charset="-120"/>
              </a:rPr>
              <a:t>Herman</a:t>
            </a:r>
            <a:r>
              <a:rPr lang="zh-TW" altLang="en-US" dirty="0">
                <a:latin typeface="微軟正黑體" panose="020B0604030504040204" pitchFamily="34" charset="-120"/>
                <a:ea typeface="微軟正黑體" panose="020B0604030504040204" pitchFamily="34" charset="-120"/>
              </a:rPr>
              <a:t>等人</a:t>
            </a:r>
            <a:r>
              <a:rPr lang="zh-TW" altLang="en-US" dirty="0" smtClean="0">
                <a:latin typeface="微軟正黑體" panose="020B0604030504040204" pitchFamily="34" charset="-120"/>
                <a:ea typeface="微軟正黑體" panose="020B0604030504040204" pitchFamily="34" charset="-120"/>
              </a:rPr>
              <a:t>提出的。</a:t>
            </a:r>
            <a:endParaRPr lang="en-US" altLang="zh-TW" dirty="0" smtClean="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我們使用</a:t>
            </a:r>
            <a:r>
              <a:rPr lang="en-US" altLang="zh-TW" dirty="0" err="1">
                <a:latin typeface="微軟正黑體" panose="020B0604030504040204" pitchFamily="34" charset="-120"/>
                <a:ea typeface="微軟正黑體" panose="020B0604030504040204" pitchFamily="34" charset="-120"/>
              </a:rPr>
              <a:t>Gonçalves</a:t>
            </a:r>
            <a:r>
              <a:rPr lang="zh-TW" altLang="en-US" dirty="0">
                <a:latin typeface="微軟正黑體" panose="020B0604030504040204" pitchFamily="34" charset="-120"/>
                <a:ea typeface="微軟正黑體" panose="020B0604030504040204" pitchFamily="34" charset="-120"/>
              </a:rPr>
              <a:t>等人開發的算法，計算了駕駛員進入穩定的跟車週期的時間點，標記為“穩定時間</a:t>
            </a:r>
            <a:r>
              <a:rPr lang="zh-TW" altLang="en-US" dirty="0" smtClean="0">
                <a:latin typeface="微軟正黑體" panose="020B0604030504040204" pitchFamily="34" charset="-120"/>
                <a:ea typeface="微軟正黑體" panose="020B0604030504040204" pitchFamily="34" charset="-120"/>
              </a:rPr>
              <a:t>”</a:t>
            </a:r>
            <a:endParaRPr lang="en-US" altLang="zh-TW" dirty="0" smtClean="0">
              <a:latin typeface="微軟正黑體" panose="020B0604030504040204" pitchFamily="34" charset="-120"/>
              <a:ea typeface="微軟正黑體" panose="020B0604030504040204" pitchFamily="34" charset="-120"/>
            </a:endParaRPr>
          </a:p>
          <a:p>
            <a:r>
              <a:rPr lang="zh-TW" altLang="en-US" dirty="0" smtClean="0">
                <a:latin typeface="微軟正黑體" panose="020B0604030504040204" pitchFamily="34" charset="-120"/>
                <a:ea typeface="微軟正黑體" panose="020B0604030504040204" pitchFamily="34" charset="-120"/>
              </a:rPr>
              <a:t>建立</a:t>
            </a:r>
            <a:r>
              <a:rPr lang="zh-TW" altLang="en-US" dirty="0">
                <a:latin typeface="微軟正黑體" panose="020B0604030504040204" pitchFamily="34" charset="-120"/>
                <a:ea typeface="微軟正黑體" panose="020B0604030504040204" pitchFamily="34" charset="-120"/>
              </a:rPr>
              <a:t>跟車事件以進行分析</a:t>
            </a:r>
            <a:r>
              <a:rPr lang="zh-TW" altLang="en-US" dirty="0" smtClean="0">
                <a:latin typeface="微軟正黑體" panose="020B0604030504040204" pitchFamily="34" charset="-120"/>
                <a:ea typeface="微軟正黑體" panose="020B0604030504040204" pitchFamily="34" charset="-120"/>
              </a:rPr>
              <a:t>，考慮了</a:t>
            </a:r>
            <a:r>
              <a:rPr lang="zh-TW" altLang="en-US" dirty="0">
                <a:latin typeface="微軟正黑體" panose="020B0604030504040204" pitchFamily="34" charset="-120"/>
                <a:ea typeface="微軟正黑體" panose="020B0604030504040204" pitchFamily="34" charset="-120"/>
              </a:rPr>
              <a:t>從穩定時間</a:t>
            </a:r>
            <a:r>
              <a:rPr lang="zh-TW" altLang="en-US" dirty="0" smtClean="0">
                <a:latin typeface="微軟正黑體" panose="020B0604030504040204" pitchFamily="34" charset="-120"/>
                <a:ea typeface="微軟正黑體" panose="020B0604030504040204" pitchFamily="34" charset="-120"/>
              </a:rPr>
              <a:t>到</a:t>
            </a:r>
            <a:r>
              <a:rPr lang="zh-TW" altLang="en-US" dirty="0">
                <a:latin typeface="微軟正黑體" panose="020B0604030504040204" pitchFamily="34" charset="-120"/>
                <a:ea typeface="微軟正黑體" panose="020B0604030504040204" pitchFamily="34" charset="-120"/>
              </a:rPr>
              <a:t>前</a:t>
            </a:r>
            <a:r>
              <a:rPr lang="zh-TW" altLang="en-US" dirty="0" smtClean="0">
                <a:latin typeface="微軟正黑體" panose="020B0604030504040204" pitchFamily="34" charset="-120"/>
                <a:ea typeface="微軟正黑體" panose="020B0604030504040204" pitchFamily="34" charset="-120"/>
              </a:rPr>
              <a:t>車輛</a:t>
            </a:r>
            <a:r>
              <a:rPr lang="zh-TW" altLang="en-US" dirty="0">
                <a:latin typeface="微軟正黑體" panose="020B0604030504040204" pitchFamily="34" charset="-120"/>
                <a:ea typeface="微軟正黑體" panose="020B0604030504040204" pitchFamily="34" charset="-120"/>
              </a:rPr>
              <a:t>離開道路的那一刻的駕駛數據</a:t>
            </a:r>
            <a:r>
              <a:rPr lang="zh-TW" altLang="en-US" dirty="0" smtClean="0">
                <a:latin typeface="微軟正黑體" panose="020B0604030504040204" pitchFamily="34" charset="-120"/>
                <a:ea typeface="微軟正黑體" panose="020B0604030504040204" pitchFamily="34" charset="-120"/>
              </a:rPr>
              <a:t>。</a:t>
            </a:r>
            <a:endParaRPr lang="en-US" altLang="zh-TW" dirty="0" smtClean="0">
              <a:latin typeface="微軟正黑體" panose="020B0604030504040204" pitchFamily="34" charset="-120"/>
              <a:ea typeface="微軟正黑體" panose="020B0604030504040204" pitchFamily="34" charset="-120"/>
            </a:endParaRPr>
          </a:p>
          <a:p>
            <a:r>
              <a:rPr lang="zh-TW" altLang="en-US" dirty="0" smtClean="0">
                <a:latin typeface="微軟正黑體" panose="020B0604030504040204" pitchFamily="34" charset="-120"/>
                <a:ea typeface="微軟正黑體" panose="020B0604030504040204" pitchFamily="34" charset="-120"/>
              </a:rPr>
              <a:t>根據</a:t>
            </a:r>
            <a:r>
              <a:rPr lang="zh-TW" altLang="en-US" dirty="0">
                <a:latin typeface="微軟正黑體" panose="020B0604030504040204" pitchFamily="34" charset="-120"/>
                <a:ea typeface="微軟正黑體" panose="020B0604030504040204" pitchFamily="34" charset="-120"/>
              </a:rPr>
              <a:t>吉普斯（</a:t>
            </a:r>
            <a:r>
              <a:rPr lang="en-US" altLang="zh-TW" dirty="0" err="1">
                <a:latin typeface="微軟正黑體" panose="020B0604030504040204" pitchFamily="34" charset="-120"/>
                <a:ea typeface="微軟正黑體" panose="020B0604030504040204" pitchFamily="34" charset="-120"/>
              </a:rPr>
              <a:t>Gipps</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1981</a:t>
            </a:r>
            <a:r>
              <a:rPr lang="zh-TW" altLang="en-US" dirty="0">
                <a:latin typeface="微軟正黑體" panose="020B0604030504040204" pitchFamily="34" charset="-120"/>
                <a:ea typeface="微軟正黑體" panose="020B0604030504040204" pitchFamily="34" charset="-120"/>
              </a:rPr>
              <a:t>）的研究，一項跟車任務的特點是根據駕駛員期望的安全界限和提高速度的意願，不斷調解和調整駕駛員與領先車輛的距離。</a:t>
            </a:r>
          </a:p>
        </p:txBody>
      </p:sp>
    </p:spTree>
    <p:extLst>
      <p:ext uri="{BB962C8B-B14F-4D97-AF65-F5344CB8AC3E}">
        <p14:creationId xmlns:p14="http://schemas.microsoft.com/office/powerpoint/2010/main" val="25783887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微軟正黑體" panose="020B0604030504040204" pitchFamily="34" charset="-120"/>
                <a:ea typeface="微軟正黑體" panose="020B0604030504040204" pitchFamily="34" charset="-120"/>
              </a:rPr>
              <a:t>方法</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統計分析</a:t>
            </a:r>
            <a:endParaRPr lang="zh-TW" altLang="en-US" dirty="0"/>
          </a:p>
        </p:txBody>
      </p:sp>
      <p:sp>
        <p:nvSpPr>
          <p:cNvPr id="3" name="內容版面配置區 2"/>
          <p:cNvSpPr>
            <a:spLocks noGrp="1"/>
          </p:cNvSpPr>
          <p:nvPr>
            <p:ph idx="1"/>
          </p:nvPr>
        </p:nvSpPr>
        <p:spPr/>
        <p:txBody>
          <a:bodyPr/>
          <a:lstStyle/>
          <a:p>
            <a:r>
              <a:rPr lang="zh-TW" altLang="en-US" dirty="0" smtClean="0">
                <a:latin typeface="微軟正黑體" panose="020B0604030504040204" pitchFamily="34" charset="-120"/>
                <a:ea typeface="微軟正黑體" panose="020B0604030504040204" pitchFamily="34" charset="-120"/>
              </a:rPr>
              <a:t>使用</a:t>
            </a:r>
            <a:r>
              <a:rPr lang="en-US" altLang="zh-TW" dirty="0" smtClean="0">
                <a:latin typeface="微軟正黑體" panose="020B0604030504040204" pitchFamily="34" charset="-120"/>
                <a:ea typeface="微軟正黑體" panose="020B0604030504040204" pitchFamily="34" charset="-120"/>
              </a:rPr>
              <a:t>Kolmogorov–Smirnov</a:t>
            </a:r>
            <a:r>
              <a:rPr lang="zh-TW" altLang="en-US" dirty="0">
                <a:latin typeface="微軟正黑體" panose="020B0604030504040204" pitchFamily="34" charset="-120"/>
                <a:ea typeface="微軟正黑體" panose="020B0604030504040204" pitchFamily="34" charset="-120"/>
              </a:rPr>
              <a:t>檢驗來檢驗數據的正態性。每當違反正態性假設時，我們都使用對數轉換來校正觀察到的正偏斜，從而允許使用參數檢驗</a:t>
            </a:r>
            <a:r>
              <a:rPr lang="zh-TW" altLang="en-US" dirty="0" smtClean="0">
                <a:latin typeface="微軟正黑體" panose="020B0604030504040204" pitchFamily="34" charset="-120"/>
                <a:ea typeface="微軟正黑體" panose="020B0604030504040204" pitchFamily="34" charset="-120"/>
              </a:rPr>
              <a:t>。</a:t>
            </a:r>
            <a:endParaRPr lang="en-US" altLang="zh-TW" dirty="0" smtClean="0">
              <a:latin typeface="微軟正黑體" panose="020B0604030504040204" pitchFamily="34" charset="-120"/>
              <a:ea typeface="微軟正黑體" panose="020B0604030504040204" pitchFamily="34" charset="-120"/>
            </a:endParaRPr>
          </a:p>
          <a:p>
            <a:r>
              <a:rPr lang="zh-TW" altLang="en-US" dirty="0" smtClean="0">
                <a:latin typeface="微軟正黑體" panose="020B0604030504040204" pitchFamily="34" charset="-120"/>
                <a:ea typeface="微軟正黑體" panose="020B0604030504040204" pitchFamily="34" charset="-120"/>
              </a:rPr>
              <a:t>使用</a:t>
            </a:r>
            <a:r>
              <a:rPr lang="en-US" altLang="zh-TW" dirty="0">
                <a:latin typeface="微軟正黑體" panose="020B0604030504040204" pitchFamily="34" charset="-120"/>
                <a:ea typeface="微軟正黑體" panose="020B0604030504040204" pitchFamily="34" charset="-120"/>
              </a:rPr>
              <a:t>SPSS </a:t>
            </a:r>
            <a:r>
              <a:rPr lang="en-US" altLang="zh-TW" dirty="0" smtClean="0">
                <a:latin typeface="微軟正黑體" panose="020B0604030504040204" pitchFamily="34" charset="-120"/>
                <a:ea typeface="微軟正黑體" panose="020B0604030504040204" pitchFamily="34" charset="-120"/>
              </a:rPr>
              <a:t>V.24</a:t>
            </a:r>
            <a:r>
              <a:rPr lang="zh-TW" altLang="en-US" dirty="0" smtClean="0">
                <a:latin typeface="微軟正黑體" panose="020B0604030504040204" pitchFamily="34" charset="-120"/>
                <a:ea typeface="微軟正黑體" panose="020B0604030504040204" pitchFamily="34" charset="-120"/>
              </a:rPr>
              <a:t>分析</a:t>
            </a:r>
            <a:r>
              <a:rPr lang="zh-TW" altLang="en-US" dirty="0">
                <a:latin typeface="微軟正黑體" panose="020B0604030504040204" pitchFamily="34" charset="-120"/>
                <a:ea typeface="微軟正黑體" panose="020B0604030504040204" pitchFamily="34" charset="-120"/>
              </a:rPr>
              <a:t>了數據，並在</a:t>
            </a:r>
            <a:r>
              <a:rPr lang="en-US" altLang="zh-TW" dirty="0">
                <a:latin typeface="微軟正黑體" panose="020B0604030504040204" pitchFamily="34" charset="-120"/>
                <a:ea typeface="微軟正黑體" panose="020B0604030504040204" pitchFamily="34" charset="-120"/>
              </a:rPr>
              <a:t>R</a:t>
            </a:r>
            <a:r>
              <a:rPr lang="zh-TW" altLang="en-US" dirty="0">
                <a:latin typeface="微軟正黑體" panose="020B0604030504040204" pitchFamily="34" charset="-120"/>
                <a:ea typeface="微軟正黑體" panose="020B0604030504040204" pitchFamily="34" charset="-120"/>
              </a:rPr>
              <a:t>中生成了可視化效果。將</a:t>
            </a:r>
            <a:r>
              <a:rPr lang="en-US" altLang="zh-TW" dirty="0">
                <a:latin typeface="微軟正黑體" panose="020B0604030504040204" pitchFamily="34" charset="-120"/>
                <a:ea typeface="微軟正黑體" panose="020B0604030504040204" pitchFamily="34" charset="-120"/>
              </a:rPr>
              <a:t>α</a:t>
            </a:r>
            <a:r>
              <a:rPr lang="zh-TW" altLang="en-US" dirty="0">
                <a:latin typeface="微軟正黑體" panose="020B0604030504040204" pitchFamily="34" charset="-120"/>
                <a:ea typeface="微軟正黑體" panose="020B0604030504040204" pitchFamily="34" charset="-120"/>
              </a:rPr>
              <a:t>值</a:t>
            </a:r>
            <a:r>
              <a:rPr lang="en-US" altLang="zh-TW" dirty="0">
                <a:latin typeface="微軟正黑體" panose="020B0604030504040204" pitchFamily="34" charset="-120"/>
                <a:ea typeface="微軟正黑體" panose="020B0604030504040204" pitchFamily="34" charset="-120"/>
              </a:rPr>
              <a:t>0.05</a:t>
            </a:r>
            <a:r>
              <a:rPr lang="zh-TW" altLang="en-US" dirty="0">
                <a:latin typeface="微軟正黑體" panose="020B0604030504040204" pitchFamily="34" charset="-120"/>
                <a:ea typeface="微軟正黑體" panose="020B0604030504040204" pitchFamily="34" charset="-120"/>
              </a:rPr>
              <a:t>用作統計顯著性的標準，並將部分</a:t>
            </a:r>
            <a:r>
              <a:rPr lang="en-US" altLang="zh-TW" dirty="0">
                <a:latin typeface="微軟正黑體" panose="020B0604030504040204" pitchFamily="34" charset="-120"/>
                <a:ea typeface="微軟正黑體" panose="020B0604030504040204" pitchFamily="34" charset="-120"/>
              </a:rPr>
              <a:t>eta</a:t>
            </a:r>
            <a:r>
              <a:rPr lang="zh-TW" altLang="en-US" dirty="0">
                <a:latin typeface="微軟正黑體" panose="020B0604030504040204" pitchFamily="34" charset="-120"/>
                <a:ea typeface="微軟正黑體" panose="020B0604030504040204" pitchFamily="34" charset="-120"/>
              </a:rPr>
              <a:t>平方計算為效果大小統計。</a:t>
            </a:r>
          </a:p>
        </p:txBody>
      </p:sp>
    </p:spTree>
    <p:extLst>
      <p:ext uri="{BB962C8B-B14F-4D97-AF65-F5344CB8AC3E}">
        <p14:creationId xmlns:p14="http://schemas.microsoft.com/office/powerpoint/2010/main" val="18917971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結果</a:t>
            </a:r>
            <a:endParaRPr lang="zh-TW" altLang="en-US" dirty="0"/>
          </a:p>
        </p:txBody>
      </p:sp>
      <p:sp>
        <p:nvSpPr>
          <p:cNvPr id="3" name="內容版面配置區 2"/>
          <p:cNvSpPr>
            <a:spLocks noGrp="1"/>
          </p:cNvSpPr>
          <p:nvPr>
            <p:ph idx="1"/>
          </p:nvPr>
        </p:nvSpPr>
        <p:spPr/>
        <p:txBody>
          <a:bodyPr/>
          <a:lstStyle/>
          <a:p>
            <a:r>
              <a:rPr lang="zh-TW" altLang="en-US" dirty="0" smtClean="0">
                <a:latin typeface="微軟正黑體" panose="020B0604030504040204" pitchFamily="34" charset="-120"/>
                <a:ea typeface="微軟正黑體" panose="020B0604030504040204" pitchFamily="34" charset="-120"/>
              </a:rPr>
              <a:t>為了解</a:t>
            </a:r>
            <a:r>
              <a:rPr lang="zh-TW" altLang="en-US" dirty="0">
                <a:latin typeface="微軟正黑體" panose="020B0604030504040204" pitchFamily="34" charset="-120"/>
                <a:ea typeface="微軟正黑體" panose="020B0604030504040204" pitchFamily="34" charset="-120"/>
              </a:rPr>
              <a:t>潛在的跟車行為的特徵，我們首先針對每種情況繪製了跟車過程中的</a:t>
            </a:r>
            <a:r>
              <a:rPr lang="en-US" altLang="zh-TW" dirty="0">
                <a:latin typeface="微軟正黑體" panose="020B0604030504040204" pitchFamily="34" charset="-120"/>
                <a:ea typeface="微軟正黑體" panose="020B0604030504040204" pitchFamily="34" charset="-120"/>
              </a:rPr>
              <a:t>THW</a:t>
            </a:r>
            <a:r>
              <a:rPr lang="zh-TW" altLang="en-US" dirty="0" smtClean="0">
                <a:latin typeface="微軟正黑體" panose="020B0604030504040204" pitchFamily="34" charset="-120"/>
                <a:ea typeface="微軟正黑體" panose="020B0604030504040204" pitchFamily="34" charset="-120"/>
              </a:rPr>
              <a:t>分佈，如下圖。</a:t>
            </a:r>
            <a:endParaRPr lang="zh-TW" altLang="en-US" dirty="0">
              <a:latin typeface="微軟正黑體" panose="020B0604030504040204" pitchFamily="34" charset="-120"/>
              <a:ea typeface="微軟正黑體" panose="020B0604030504040204" pitchFamily="34" charset="-120"/>
            </a:endParaRPr>
          </a:p>
        </p:txBody>
      </p:sp>
      <p:pic>
        <p:nvPicPr>
          <p:cNvPr id="1026" name="Picture 2" descr="圖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6512" y="2901949"/>
            <a:ext cx="6524625" cy="3409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22832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結果</a:t>
            </a:r>
            <a:endParaRPr lang="zh-TW" altLang="en-US" dirty="0"/>
          </a:p>
        </p:txBody>
      </p:sp>
      <p:sp>
        <p:nvSpPr>
          <p:cNvPr id="3" name="內容版面配置區 2"/>
          <p:cNvSpPr>
            <a:spLocks noGrp="1"/>
          </p:cNvSpPr>
          <p:nvPr>
            <p:ph idx="1"/>
          </p:nvPr>
        </p:nvSpPr>
        <p:spPr/>
        <p:txBody>
          <a:bodyPr/>
          <a:lstStyle/>
          <a:p>
            <a:r>
              <a:rPr lang="zh-TW" altLang="en-US" dirty="0" smtClean="0">
                <a:latin typeface="微軟正黑體" panose="020B0604030504040204" pitchFamily="34" charset="-120"/>
                <a:ea typeface="微軟正黑體" panose="020B0604030504040204" pitchFamily="34" charset="-120"/>
              </a:rPr>
              <a:t>使用</a:t>
            </a:r>
            <a:r>
              <a:rPr lang="en-US" altLang="zh-TW" dirty="0" smtClean="0">
                <a:latin typeface="微軟正黑體" panose="020B0604030504040204" pitchFamily="34" charset="-120"/>
                <a:ea typeface="微軟正黑體" panose="020B0604030504040204" pitchFamily="34" charset="-120"/>
              </a:rPr>
              <a:t>2×2</a:t>
            </a:r>
            <a:r>
              <a:rPr lang="zh-TW" altLang="en-US" dirty="0" smtClean="0">
                <a:latin typeface="微軟正黑體" panose="020B0604030504040204" pitchFamily="34" charset="-120"/>
                <a:ea typeface="微軟正黑體" panose="020B0604030504040204" pitchFamily="34" charset="-120"/>
              </a:rPr>
              <a:t>變異數分析</a:t>
            </a:r>
            <a:r>
              <a:rPr lang="zh-TW" altLang="en-US" dirty="0">
                <a:latin typeface="微軟正黑體" panose="020B0604030504040204" pitchFamily="34" charset="-120"/>
                <a:ea typeface="微軟正黑體" panose="020B0604030504040204" pitchFamily="34" charset="-120"/>
              </a:rPr>
              <a:t>比較了基線手動駕駛中駕駛員的</a:t>
            </a:r>
            <a:r>
              <a:rPr lang="en-US" altLang="zh-TW" dirty="0">
                <a:latin typeface="微軟正黑體" panose="020B0604030504040204" pitchFamily="34" charset="-120"/>
                <a:ea typeface="微軟正黑體" panose="020B0604030504040204" pitchFamily="34" charset="-120"/>
              </a:rPr>
              <a:t>THW</a:t>
            </a:r>
            <a:r>
              <a:rPr lang="zh-TW" altLang="en-US" dirty="0" smtClean="0">
                <a:latin typeface="微軟正黑體" panose="020B0604030504040204" pitchFamily="34" charset="-120"/>
                <a:ea typeface="微軟正黑體" panose="020B0604030504040204" pitchFamily="34" charset="-120"/>
              </a:rPr>
              <a:t>，</a:t>
            </a:r>
            <a:r>
              <a:rPr lang="en-US" altLang="zh-TW" dirty="0" smtClean="0">
                <a:latin typeface="微軟正黑體" panose="020B0604030504040204" pitchFamily="34" charset="-120"/>
                <a:ea typeface="微軟正黑體" panose="020B0604030504040204" pitchFamily="34" charset="-120"/>
              </a:rPr>
              <a:t>THW</a:t>
            </a:r>
            <a:r>
              <a:rPr lang="zh-TW" altLang="en-US" dirty="0" smtClean="0">
                <a:latin typeface="微軟正黑體" panose="020B0604030504040204" pitchFamily="34" charset="-120"/>
                <a:ea typeface="微軟正黑體" panose="020B0604030504040204" pitchFamily="34" charset="-120"/>
              </a:rPr>
              <a:t>和</a:t>
            </a:r>
            <a:r>
              <a:rPr lang="zh-TW" altLang="en-US" dirty="0">
                <a:latin typeface="微軟正黑體" panose="020B0604030504040204" pitchFamily="34" charset="-120"/>
                <a:ea typeface="微軟正黑體" panose="020B0604030504040204" pitchFamily="34" charset="-120"/>
              </a:rPr>
              <a:t>接管類型條件的每種</a:t>
            </a:r>
            <a:r>
              <a:rPr lang="zh-TW" altLang="en-US" dirty="0" smtClean="0">
                <a:latin typeface="微軟正黑體" panose="020B0604030504040204" pitchFamily="34" charset="-120"/>
                <a:ea typeface="微軟正黑體" panose="020B0604030504040204" pitchFamily="34" charset="-120"/>
              </a:rPr>
              <a:t>組合，對於</a:t>
            </a:r>
            <a:r>
              <a:rPr lang="zh-TW" altLang="en-US" dirty="0">
                <a:latin typeface="微軟正黑體" panose="020B0604030504040204" pitchFamily="34" charset="-120"/>
                <a:ea typeface="微軟正黑體" panose="020B0604030504040204" pitchFamily="34" charset="-120"/>
              </a:rPr>
              <a:t>每個分析，我們使用參與者對自動化</a:t>
            </a:r>
            <a:r>
              <a:rPr lang="zh-TW" altLang="en-US" dirty="0" smtClean="0">
                <a:latin typeface="微軟正黑體" panose="020B0604030504040204" pitchFamily="34" charset="-120"/>
                <a:ea typeface="微軟正黑體" panose="020B0604030504040204" pitchFamily="34" charset="-120"/>
              </a:rPr>
              <a:t>的經歷以及</a:t>
            </a:r>
            <a:r>
              <a:rPr lang="zh-TW" altLang="en-US" dirty="0">
                <a:latin typeface="微軟正黑體" panose="020B0604030504040204" pitchFamily="34" charset="-120"/>
                <a:ea typeface="微軟正黑體" panose="020B0604030504040204" pitchFamily="34" charset="-120"/>
              </a:rPr>
              <a:t>參與者對自動化水平的影響程度（</a:t>
            </a:r>
            <a:r>
              <a:rPr lang="en-US" altLang="zh-TW" dirty="0">
                <a:latin typeface="微軟正黑體" panose="020B0604030504040204" pitchFamily="34" charset="-120"/>
                <a:ea typeface="微軟正黑體" panose="020B0604030504040204" pitchFamily="34" charset="-120"/>
              </a:rPr>
              <a:t>L2</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L3</a:t>
            </a:r>
            <a:r>
              <a:rPr lang="zh-TW" altLang="en-US" dirty="0" smtClean="0">
                <a:latin typeface="微軟正黑體" panose="020B0604030504040204" pitchFamily="34" charset="-120"/>
                <a:ea typeface="微軟正黑體" panose="020B0604030504040204" pitchFamily="34" charset="-120"/>
              </a:rPr>
              <a:t>）</a:t>
            </a:r>
            <a:endParaRPr lang="en-US" altLang="zh-TW" dirty="0" smtClean="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例如，如果在短暫的</a:t>
            </a:r>
            <a:r>
              <a:rPr lang="en-US" altLang="zh-TW" dirty="0">
                <a:latin typeface="微軟正黑體" panose="020B0604030504040204" pitchFamily="34" charset="-120"/>
                <a:ea typeface="微軟正黑體" panose="020B0604030504040204" pitchFamily="34" charset="-120"/>
              </a:rPr>
              <a:t>THW</a:t>
            </a:r>
            <a:r>
              <a:rPr lang="zh-TW" altLang="en-US" dirty="0">
                <a:latin typeface="微軟正黑體" panose="020B0604030504040204" pitchFamily="34" charset="-120"/>
                <a:ea typeface="微軟正黑體" panose="020B0604030504040204" pitchFamily="34" charset="-120"/>
              </a:rPr>
              <a:t>狀況後，他們在</a:t>
            </a:r>
            <a:r>
              <a:rPr lang="zh-TW" altLang="en-US" dirty="0" smtClean="0">
                <a:latin typeface="微軟正黑體" panose="020B0604030504040204" pitchFamily="34" charset="-120"/>
                <a:ea typeface="微軟正黑體" panose="020B0604030504040204" pitchFamily="34" charset="-120"/>
              </a:rPr>
              <a:t>有前車輛</a:t>
            </a:r>
            <a:r>
              <a:rPr lang="zh-TW" altLang="en-US" dirty="0">
                <a:latin typeface="微軟正黑體" panose="020B0604030504040204" pitchFamily="34" charset="-120"/>
                <a:ea typeface="微軟正黑體" panose="020B0604030504040204" pitchFamily="34" charset="-120"/>
              </a:rPr>
              <a:t>的情況下恢復控制，這就是所謂的</a:t>
            </a:r>
            <a:r>
              <a:rPr lang="zh-TW" altLang="en-US" dirty="0" smtClean="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Car + </a:t>
            </a:r>
            <a:r>
              <a:rPr lang="en-US" altLang="zh-TW" dirty="0" smtClean="0">
                <a:latin typeface="微軟正黑體" panose="020B0604030504040204" pitchFamily="34" charset="-120"/>
                <a:ea typeface="微軟正黑體" panose="020B0604030504040204" pitchFamily="34" charset="-120"/>
              </a:rPr>
              <a:t>Short</a:t>
            </a:r>
            <a:r>
              <a:rPr lang="zh-TW" altLang="en-US" dirty="0" smtClean="0">
                <a:latin typeface="微軟正黑體" panose="020B0604030504040204" pitchFamily="34" charset="-120"/>
                <a:ea typeface="微軟正黑體" panose="020B0604030504040204" pitchFamily="34" charset="-120"/>
              </a:rPr>
              <a:t>”</a:t>
            </a:r>
            <a:endParaRPr lang="en-US" altLang="zh-TW" dirty="0" smtClean="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其餘的組合</a:t>
            </a:r>
            <a:r>
              <a:rPr lang="zh-TW" altLang="en-US" dirty="0" smtClean="0">
                <a:latin typeface="微軟正黑體" panose="020B0604030504040204" pitchFamily="34" charset="-120"/>
                <a:ea typeface="微軟正黑體" panose="020B0604030504040204" pitchFamily="34" charset="-120"/>
              </a:rPr>
              <a:t>為：</a:t>
            </a:r>
            <a:r>
              <a:rPr lang="en-US" altLang="zh-TW" dirty="0">
                <a:latin typeface="微軟正黑體" panose="020B0604030504040204" pitchFamily="34" charset="-120"/>
                <a:ea typeface="微軟正黑體" panose="020B0604030504040204" pitchFamily="34" charset="-120"/>
              </a:rPr>
              <a:t>“No Car + Short”, “Car + Long”, and “No Car + Long”</a:t>
            </a:r>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5875832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結果</a:t>
            </a:r>
            <a:endParaRPr lang="zh-TW" altLang="en-US" dirty="0"/>
          </a:p>
        </p:txBody>
      </p:sp>
      <p:sp>
        <p:nvSpPr>
          <p:cNvPr id="3" name="內容版面配置區 2"/>
          <p:cNvSpPr>
            <a:spLocks noGrp="1"/>
          </p:cNvSpPr>
          <p:nvPr>
            <p:ph idx="1"/>
          </p:nvPr>
        </p:nvSpPr>
        <p:spPr>
          <a:xfrm>
            <a:off x="334978" y="1484768"/>
            <a:ext cx="6400800" cy="5260064"/>
          </a:xfrm>
        </p:spPr>
        <p:txBody>
          <a:bodyPr>
            <a:normAutofit lnSpcReduction="10000"/>
          </a:bodyPr>
          <a:lstStyle/>
          <a:p>
            <a:r>
              <a:rPr lang="zh-TW" altLang="en-US" dirty="0">
                <a:latin typeface="微軟正黑體" panose="020B0604030504040204" pitchFamily="34" charset="-120"/>
                <a:ea typeface="微軟正黑體" panose="020B0604030504040204" pitchFamily="34" charset="-120"/>
              </a:rPr>
              <a:t>使用</a:t>
            </a:r>
            <a:r>
              <a:rPr lang="en-US" altLang="zh-TW" dirty="0" smtClean="0">
                <a:latin typeface="微軟正黑體" panose="020B0604030504040204" pitchFamily="34" charset="-120"/>
                <a:ea typeface="微軟正黑體" panose="020B0604030504040204" pitchFamily="34" charset="-120"/>
              </a:rPr>
              <a:t>2</a:t>
            </a:r>
            <a:r>
              <a:rPr lang="zh-TW" altLang="en-US" dirty="0" smtClean="0">
                <a:latin typeface="微軟正黑體" panose="020B0604030504040204" pitchFamily="34" charset="-120"/>
                <a:ea typeface="微軟正黑體" panose="020B0604030504040204" pitchFamily="34" charset="-120"/>
              </a:rPr>
              <a:t> </a:t>
            </a:r>
            <a:r>
              <a:rPr lang="en-US" altLang="zh-TW" dirty="0" smtClean="0">
                <a:latin typeface="微軟正黑體" panose="020B0604030504040204" pitchFamily="34" charset="-120"/>
                <a:ea typeface="微軟正黑體" panose="020B0604030504040204" pitchFamily="34" charset="-120"/>
              </a:rPr>
              <a:t>(THW</a:t>
            </a:r>
            <a:r>
              <a:rPr lang="zh-TW" altLang="en-US" dirty="0" smtClean="0">
                <a:latin typeface="微軟正黑體" panose="020B0604030504040204" pitchFamily="34" charset="-120"/>
                <a:ea typeface="微軟正黑體" panose="020B0604030504040204" pitchFamily="34" charset="-120"/>
              </a:rPr>
              <a:t>：</a:t>
            </a:r>
            <a:r>
              <a:rPr lang="en-US" altLang="zh-TW" dirty="0" smtClean="0">
                <a:latin typeface="微軟正黑體" panose="020B0604030504040204" pitchFamily="34" charset="-120"/>
                <a:ea typeface="微軟正黑體" panose="020B0604030504040204" pitchFamily="34" charset="-120"/>
              </a:rPr>
              <a:t>0.5s</a:t>
            </a:r>
            <a:r>
              <a:rPr lang="zh-TW" altLang="en-US" dirty="0" smtClean="0">
                <a:latin typeface="微軟正黑體" panose="020B0604030504040204" pitchFamily="34" charset="-120"/>
                <a:ea typeface="微軟正黑體" panose="020B0604030504040204" pitchFamily="34" charset="-120"/>
              </a:rPr>
              <a:t>、</a:t>
            </a:r>
            <a:r>
              <a:rPr lang="en-US" altLang="zh-TW" dirty="0" smtClean="0">
                <a:latin typeface="微軟正黑體" panose="020B0604030504040204" pitchFamily="34" charset="-120"/>
                <a:ea typeface="微軟正黑體" panose="020B0604030504040204" pitchFamily="34" charset="-120"/>
              </a:rPr>
              <a:t>1.5s)×2(</a:t>
            </a:r>
            <a:r>
              <a:rPr lang="zh-TW" altLang="en-US" dirty="0" smtClean="0">
                <a:latin typeface="微軟正黑體" panose="020B0604030504040204" pitchFamily="34" charset="-120"/>
                <a:ea typeface="微軟正黑體" panose="020B0604030504040204" pitchFamily="34" charset="-120"/>
              </a:rPr>
              <a:t>接管時前有無車：有、無</a:t>
            </a:r>
            <a:r>
              <a:rPr lang="en-US" altLang="zh-TW" dirty="0" smtClean="0">
                <a:latin typeface="微軟正黑體" panose="020B0604030504040204" pitchFamily="34" charset="-120"/>
                <a:ea typeface="微軟正黑體" panose="020B0604030504040204" pitchFamily="34" charset="-120"/>
              </a:rPr>
              <a:t>)×2(</a:t>
            </a:r>
            <a:r>
              <a:rPr lang="zh-TW" altLang="en-US" dirty="0" smtClean="0">
                <a:latin typeface="微軟正黑體" panose="020B0604030504040204" pitchFamily="34" charset="-120"/>
                <a:ea typeface="微軟正黑體" panose="020B0604030504040204" pitchFamily="34" charset="-120"/>
              </a:rPr>
              <a:t>自動化條件：</a:t>
            </a:r>
            <a:r>
              <a:rPr lang="en-US" altLang="zh-TW" dirty="0" smtClean="0">
                <a:latin typeface="微軟正黑體" panose="020B0604030504040204" pitchFamily="34" charset="-120"/>
                <a:ea typeface="微軟正黑體" panose="020B0604030504040204" pitchFamily="34" charset="-120"/>
              </a:rPr>
              <a:t>L2</a:t>
            </a:r>
            <a:r>
              <a:rPr lang="zh-TW" altLang="en-US" dirty="0" smtClean="0">
                <a:latin typeface="微軟正黑體" panose="020B0604030504040204" pitchFamily="34" charset="-120"/>
                <a:ea typeface="微軟正黑體" panose="020B0604030504040204" pitchFamily="34" charset="-120"/>
              </a:rPr>
              <a:t>、</a:t>
            </a:r>
            <a:r>
              <a:rPr lang="en-US" altLang="zh-TW" dirty="0" smtClean="0">
                <a:latin typeface="微軟正黑體" panose="020B0604030504040204" pitchFamily="34" charset="-120"/>
                <a:ea typeface="微軟正黑體" panose="020B0604030504040204" pitchFamily="34" charset="-120"/>
              </a:rPr>
              <a:t>L3)</a:t>
            </a:r>
            <a:r>
              <a:rPr lang="zh-TW" altLang="en-US" dirty="0" smtClean="0">
                <a:latin typeface="微軟正黑體" panose="020B0604030504040204" pitchFamily="34" charset="-120"/>
                <a:ea typeface="微軟正黑體" panose="020B0604030504040204" pitchFamily="34" charset="-120"/>
              </a:rPr>
              <a:t>混合</a:t>
            </a:r>
            <a:r>
              <a:rPr lang="en-US" altLang="zh-TW" dirty="0" smtClean="0">
                <a:latin typeface="微軟正黑體" panose="020B0604030504040204" pitchFamily="34" charset="-120"/>
                <a:ea typeface="微軟正黑體" panose="020B0604030504040204" pitchFamily="34" charset="-120"/>
              </a:rPr>
              <a:t>ANOVA</a:t>
            </a:r>
            <a:r>
              <a:rPr lang="zh-TW" altLang="en-US" dirty="0" smtClean="0">
                <a:latin typeface="微軟正黑體" panose="020B0604030504040204" pitchFamily="34" charset="-120"/>
                <a:ea typeface="微軟正黑體" panose="020B0604030504040204" pitchFamily="34" charset="-120"/>
              </a:rPr>
              <a:t>混合變異</a:t>
            </a:r>
            <a:r>
              <a:rPr lang="zh-TW" altLang="en-US" dirty="0">
                <a:latin typeface="微軟正黑體" panose="020B0604030504040204" pitchFamily="34" charset="-120"/>
                <a:ea typeface="微軟正黑體" panose="020B0604030504040204" pitchFamily="34" charset="-120"/>
              </a:rPr>
              <a:t>數分析，調查駕駛員在接觸自動化後是否更改了</a:t>
            </a:r>
            <a:r>
              <a:rPr lang="en-US" altLang="zh-TW" dirty="0">
                <a:latin typeface="微軟正黑體" panose="020B0604030504040204" pitchFamily="34" charset="-120"/>
                <a:ea typeface="微軟正黑體" panose="020B0604030504040204" pitchFamily="34" charset="-120"/>
              </a:rPr>
              <a:t>THW</a:t>
            </a:r>
            <a:r>
              <a:rPr lang="zh-TW" altLang="en-US" dirty="0">
                <a:latin typeface="微軟正黑體" panose="020B0604030504040204" pitchFamily="34" charset="-120"/>
                <a:ea typeface="微軟正黑體" panose="020B0604030504040204" pitchFamily="34" charset="-120"/>
              </a:rPr>
              <a:t>，以及條件是否影響了這種變化的程度</a:t>
            </a:r>
            <a:r>
              <a:rPr lang="zh-TW" altLang="en-US" dirty="0" smtClean="0">
                <a:latin typeface="微軟正黑體" panose="020B0604030504040204" pitchFamily="34" charset="-120"/>
                <a:ea typeface="微軟正黑體" panose="020B0604030504040204" pitchFamily="34" charset="-120"/>
              </a:rPr>
              <a:t>。</a:t>
            </a:r>
            <a:endParaRPr lang="en-US" altLang="zh-TW" dirty="0" smtClean="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分析顯示，與所有後續的自動化後手動驅動器相比，基線手動驅動器中的駕駛員</a:t>
            </a:r>
            <a:r>
              <a:rPr lang="en-US" altLang="zh-TW" dirty="0">
                <a:latin typeface="微軟正黑體" panose="020B0604030504040204" pitchFamily="34" charset="-120"/>
                <a:ea typeface="微軟正黑體" panose="020B0604030504040204" pitchFamily="34" charset="-120"/>
              </a:rPr>
              <a:t>THW</a:t>
            </a:r>
            <a:r>
              <a:rPr lang="zh-TW" altLang="en-US" dirty="0">
                <a:latin typeface="微軟正黑體" panose="020B0604030504040204" pitchFamily="34" charset="-120"/>
                <a:ea typeface="微軟正黑體" panose="020B0604030504040204" pitchFamily="34" charset="-120"/>
              </a:rPr>
              <a:t>明顯更</a:t>
            </a:r>
            <a:r>
              <a:rPr lang="zh-TW" altLang="en-US" dirty="0" smtClean="0">
                <a:latin typeface="微軟正黑體" panose="020B0604030504040204" pitchFamily="34" charset="-120"/>
                <a:ea typeface="微軟正黑體" panose="020B0604030504040204" pitchFamily="34" charset="-120"/>
              </a:rPr>
              <a:t>高</a:t>
            </a:r>
            <a:endParaRPr lang="en-US" altLang="zh-TW" dirty="0" smtClean="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平均而言，在“基線手動駕駛”中，駕駛員的</a:t>
            </a:r>
            <a:r>
              <a:rPr lang="en-US" altLang="zh-TW" dirty="0">
                <a:latin typeface="微軟正黑體" panose="020B0604030504040204" pitchFamily="34" charset="-120"/>
                <a:ea typeface="微軟正黑體" panose="020B0604030504040204" pitchFamily="34" charset="-120"/>
              </a:rPr>
              <a:t>THW</a:t>
            </a:r>
            <a:r>
              <a:rPr lang="zh-TW" altLang="en-US" dirty="0">
                <a:latin typeface="微軟正黑體" panose="020B0604030504040204" pitchFamily="34" charset="-120"/>
                <a:ea typeface="微軟正黑體" panose="020B0604030504040204" pitchFamily="34" charset="-120"/>
              </a:rPr>
              <a:t>為</a:t>
            </a:r>
            <a:r>
              <a:rPr lang="en-US" altLang="zh-TW" dirty="0">
                <a:latin typeface="微軟正黑體" panose="020B0604030504040204" pitchFamily="34" charset="-120"/>
                <a:ea typeface="微軟正黑體" panose="020B0604030504040204" pitchFamily="34" charset="-120"/>
              </a:rPr>
              <a:t>3.78 s</a:t>
            </a:r>
            <a:r>
              <a:rPr lang="zh-TW" altLang="en-US" dirty="0">
                <a:latin typeface="微軟正黑體" panose="020B0604030504040204" pitchFamily="34" charset="-120"/>
                <a:ea typeface="微軟正黑體" panose="020B0604030504040204" pitchFamily="34" charset="-120"/>
              </a:rPr>
              <a:t>，而所有自動化後跟車事件的全球平均值為</a:t>
            </a:r>
            <a:r>
              <a:rPr lang="en-US" altLang="zh-TW" dirty="0">
                <a:latin typeface="微軟正黑體" panose="020B0604030504040204" pitchFamily="34" charset="-120"/>
                <a:ea typeface="微軟正黑體" panose="020B0604030504040204" pitchFamily="34" charset="-120"/>
              </a:rPr>
              <a:t>2.7 s</a:t>
            </a:r>
            <a:r>
              <a:rPr lang="zh-TW" altLang="en-US" dirty="0">
                <a:latin typeface="微軟正黑體" panose="020B0604030504040204" pitchFamily="34" charset="-120"/>
                <a:ea typeface="微軟正黑體" panose="020B0604030504040204" pitchFamily="34" charset="-120"/>
              </a:rPr>
              <a:t>。在進行自動跟車後，跟車過程中的絕對</a:t>
            </a:r>
            <a:r>
              <a:rPr lang="en-US" altLang="zh-TW" dirty="0">
                <a:latin typeface="微軟正黑體" panose="020B0604030504040204" pitchFamily="34" charset="-120"/>
                <a:ea typeface="微軟正黑體" panose="020B0604030504040204" pitchFamily="34" charset="-120"/>
              </a:rPr>
              <a:t>THW</a:t>
            </a:r>
            <a:r>
              <a:rPr lang="zh-TW" altLang="en-US" dirty="0">
                <a:latin typeface="微軟正黑體" panose="020B0604030504040204" pitchFamily="34" charset="-120"/>
                <a:ea typeface="微軟正黑體" panose="020B0604030504040204" pitchFamily="34" charset="-120"/>
              </a:rPr>
              <a:t>顯著降低。</a:t>
            </a:r>
          </a:p>
        </p:txBody>
      </p:sp>
      <p:pic>
        <p:nvPicPr>
          <p:cNvPr id="5" name="Picture 2" descr="圖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5189" y="2146055"/>
            <a:ext cx="5254028" cy="3321161"/>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7731661" y="5599417"/>
            <a:ext cx="4327556" cy="646331"/>
          </a:xfrm>
          <a:prstGeom prst="rect">
            <a:avLst/>
          </a:prstGeom>
        </p:spPr>
        <p:txBody>
          <a:bodyPr wrap="square">
            <a:spAutoFit/>
          </a:bodyPr>
          <a:lstStyle/>
          <a:p>
            <a:r>
              <a:rPr lang="zh-TW" altLang="en-US" dirty="0">
                <a:latin typeface="微軟正黑體" panose="020B0604030504040204" pitchFamily="34" charset="-120"/>
                <a:ea typeface="微軟正黑體" panose="020B0604030504040204" pitchFamily="34" charset="-120"/>
              </a:rPr>
              <a:t>在手動</a:t>
            </a:r>
            <a:r>
              <a:rPr lang="zh-TW" altLang="en-US" dirty="0" smtClean="0">
                <a:latin typeface="微軟正黑體" panose="020B0604030504040204" pitchFamily="34" charset="-120"/>
                <a:ea typeface="微軟正黑體" panose="020B0604030504040204" pitchFamily="34" charset="-120"/>
              </a:rPr>
              <a:t>基準</a:t>
            </a:r>
            <a:r>
              <a:rPr lang="zh-TW" altLang="en-US" dirty="0">
                <a:latin typeface="微軟正黑體" panose="020B0604030504040204" pitchFamily="34" charset="-120"/>
                <a:ea typeface="微軟正黑體" panose="020B0604030504040204" pitchFamily="34" charset="-120"/>
              </a:rPr>
              <a:t>駕駛</a:t>
            </a:r>
            <a:r>
              <a:rPr lang="zh-TW" altLang="en-US" dirty="0" smtClean="0">
                <a:latin typeface="微軟正黑體" panose="020B0604030504040204" pitchFamily="34" charset="-120"/>
                <a:ea typeface="微軟正黑體" panose="020B0604030504040204" pitchFamily="34" charset="-120"/>
              </a:rPr>
              <a:t>和</a:t>
            </a:r>
            <a:r>
              <a:rPr lang="zh-TW" altLang="en-US" dirty="0">
                <a:latin typeface="微軟正黑體" panose="020B0604030504040204" pitchFamily="34" charset="-120"/>
                <a:ea typeface="微軟正黑體" panose="020B0604030504040204" pitchFamily="34" charset="-120"/>
              </a:rPr>
              <a:t>四個自動化後</a:t>
            </a:r>
            <a:r>
              <a:rPr lang="zh-TW" altLang="en-US" dirty="0" smtClean="0">
                <a:latin typeface="微軟正黑體" panose="020B0604030504040204" pitchFamily="34" charset="-120"/>
                <a:ea typeface="微軟正黑體" panose="020B0604030504040204" pitchFamily="34" charset="-120"/>
              </a:rPr>
              <a:t>手動駕駛期間</a:t>
            </a:r>
            <a:r>
              <a:rPr lang="zh-TW" altLang="en-US" dirty="0">
                <a:latin typeface="微軟正黑體" panose="020B0604030504040204" pitchFamily="34" charset="-120"/>
                <a:ea typeface="微軟正黑體" panose="020B0604030504040204" pitchFamily="34" charset="-120"/>
              </a:rPr>
              <a:t>，手動跟隨汽車的</a:t>
            </a:r>
            <a:r>
              <a:rPr lang="zh-TW" altLang="en-US" dirty="0" smtClean="0">
                <a:latin typeface="微軟正黑體" panose="020B0604030504040204" pitchFamily="34" charset="-120"/>
                <a:ea typeface="微軟正黑體" panose="020B0604030504040204" pitchFamily="34" charset="-120"/>
              </a:rPr>
              <a:t>平均</a:t>
            </a:r>
            <a:r>
              <a:rPr lang="en-US" altLang="zh-TW" dirty="0" smtClean="0">
                <a:latin typeface="微軟正黑體" panose="020B0604030504040204" pitchFamily="34" charset="-120"/>
                <a:ea typeface="微軟正黑體" panose="020B0604030504040204" pitchFamily="34" charset="-120"/>
              </a:rPr>
              <a:t>THW</a:t>
            </a:r>
            <a:r>
              <a:rPr lang="zh-TW" altLang="en-US" dirty="0" smtClean="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秒）</a:t>
            </a:r>
          </a:p>
        </p:txBody>
      </p:sp>
    </p:spTree>
    <p:extLst>
      <p:ext uri="{BB962C8B-B14F-4D97-AF65-F5344CB8AC3E}">
        <p14:creationId xmlns:p14="http://schemas.microsoft.com/office/powerpoint/2010/main" val="22797328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結果</a:t>
            </a:r>
            <a:endParaRPr lang="zh-TW" altLang="en-US" dirty="0"/>
          </a:p>
        </p:txBody>
      </p:sp>
      <p:sp>
        <p:nvSpPr>
          <p:cNvPr id="3" name="內容版面配置區 2"/>
          <p:cNvSpPr>
            <a:spLocks noGrp="1"/>
          </p:cNvSpPr>
          <p:nvPr>
            <p:ph idx="1"/>
          </p:nvPr>
        </p:nvSpPr>
        <p:spPr/>
        <p:txBody>
          <a:bodyPr/>
          <a:lstStyle/>
          <a:p>
            <a:r>
              <a:rPr lang="zh-TW" altLang="en-US" dirty="0" smtClean="0">
                <a:latin typeface="微軟正黑體" panose="020B0604030504040204" pitchFamily="34" charset="-120"/>
                <a:ea typeface="微軟正黑體" panose="020B0604030504040204" pitchFamily="34" charset="-120"/>
              </a:rPr>
              <a:t>分析顯示，</a:t>
            </a:r>
            <a:r>
              <a:rPr lang="zh-TW" altLang="en-US" dirty="0">
                <a:latin typeface="微軟正黑體" panose="020B0604030504040204" pitchFamily="34" charset="-120"/>
                <a:ea typeface="微軟正黑體" panose="020B0604030504040204" pitchFamily="34" charset="-120"/>
              </a:rPr>
              <a:t>自動化程度均沒有影響，也沒有交互作用，這表明</a:t>
            </a:r>
            <a:r>
              <a:rPr lang="en-US" altLang="zh-TW" dirty="0">
                <a:latin typeface="微軟正黑體" panose="020B0604030504040204" pitchFamily="34" charset="-120"/>
                <a:ea typeface="微軟正黑體" panose="020B0604030504040204" pitchFamily="34" charset="-120"/>
              </a:rPr>
              <a:t>THW</a:t>
            </a:r>
            <a:r>
              <a:rPr lang="zh-TW" altLang="en-US" dirty="0">
                <a:latin typeface="微軟正黑體" panose="020B0604030504040204" pitchFamily="34" charset="-120"/>
                <a:ea typeface="微軟正黑體" panose="020B0604030504040204" pitchFamily="34" charset="-120"/>
              </a:rPr>
              <a:t>的降低與駕駛員在自動化期間是否參與</a:t>
            </a:r>
            <a:r>
              <a:rPr lang="en-US" altLang="zh-TW" dirty="0">
                <a:latin typeface="微軟正黑體" panose="020B0604030504040204" pitchFamily="34" charset="-120"/>
                <a:ea typeface="微軟正黑體" panose="020B0604030504040204" pitchFamily="34" charset="-120"/>
              </a:rPr>
              <a:t>NDRT</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L3</a:t>
            </a:r>
            <a:r>
              <a:rPr lang="zh-TW" altLang="en-US" dirty="0">
                <a:latin typeface="微軟正黑體" panose="020B0604030504040204" pitchFamily="34" charset="-120"/>
                <a:ea typeface="微軟正黑體" panose="020B0604030504040204" pitchFamily="34" charset="-120"/>
              </a:rPr>
              <a:t>）或自動化期間環視道路環境（</a:t>
            </a:r>
            <a:r>
              <a:rPr lang="en-US" altLang="zh-TW" dirty="0">
                <a:latin typeface="微軟正黑體" panose="020B0604030504040204" pitchFamily="34" charset="-120"/>
                <a:ea typeface="微軟正黑體" panose="020B0604030504040204" pitchFamily="34" charset="-120"/>
              </a:rPr>
              <a:t>L2</a:t>
            </a:r>
            <a:r>
              <a:rPr lang="zh-TW" altLang="en-US" dirty="0">
                <a:latin typeface="微軟正黑體" panose="020B0604030504040204" pitchFamily="34" charset="-120"/>
                <a:ea typeface="微軟正黑體" panose="020B0604030504040204" pitchFamily="34" charset="-120"/>
              </a:rPr>
              <a:t>）無關。 </a:t>
            </a:r>
          </a:p>
        </p:txBody>
      </p:sp>
    </p:spTree>
    <p:extLst>
      <p:ext uri="{BB962C8B-B14F-4D97-AF65-F5344CB8AC3E}">
        <p14:creationId xmlns:p14="http://schemas.microsoft.com/office/powerpoint/2010/main" val="35528818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結果</a:t>
            </a:r>
            <a:endParaRPr lang="zh-TW" altLang="en-US" dirty="0"/>
          </a:p>
        </p:txBody>
      </p:sp>
      <p:sp>
        <p:nvSpPr>
          <p:cNvPr id="3" name="內容版面配置區 2"/>
          <p:cNvSpPr>
            <a:spLocks noGrp="1"/>
          </p:cNvSpPr>
          <p:nvPr>
            <p:ph idx="1"/>
          </p:nvPr>
        </p:nvSpPr>
        <p:spPr>
          <a:xfrm>
            <a:off x="838200" y="1825625"/>
            <a:ext cx="8114607" cy="4351338"/>
          </a:xfrm>
        </p:spPr>
        <p:txBody>
          <a:bodyPr/>
          <a:lstStyle/>
          <a:p>
            <a:r>
              <a:rPr lang="zh-TW" altLang="en-US" dirty="0" smtClean="0">
                <a:latin typeface="微軟正黑體" panose="020B0604030504040204" pitchFamily="34" charset="-120"/>
                <a:ea typeface="微軟正黑體" panose="020B0604030504040204" pitchFamily="34" charset="-120"/>
              </a:rPr>
              <a:t>與基準駕駛相比</a:t>
            </a:r>
            <a:r>
              <a:rPr lang="zh-TW" altLang="en-US" dirty="0">
                <a:latin typeface="微軟正黑體" panose="020B0604030504040204" pitchFamily="34" charset="-120"/>
                <a:ea typeface="微軟正黑體" panose="020B0604030504040204" pitchFamily="34" charset="-120"/>
              </a:rPr>
              <a:t>，自動化過程</a:t>
            </a:r>
            <a:r>
              <a:rPr lang="zh-TW" altLang="en-US" dirty="0" smtClean="0">
                <a:latin typeface="微軟正黑體" panose="020B0604030504040204" pitchFamily="34" charset="-120"/>
                <a:ea typeface="微軟正黑體" panose="020B0604030504040204" pitchFamily="34" charset="-120"/>
              </a:rPr>
              <a:t>中</a:t>
            </a:r>
            <a:r>
              <a:rPr lang="en-US" altLang="zh-TW" dirty="0" smtClean="0">
                <a:latin typeface="微軟正黑體" panose="020B0604030504040204" pitchFamily="34" charset="-120"/>
                <a:ea typeface="微軟正黑體" panose="020B0604030504040204" pitchFamily="34" charset="-120"/>
              </a:rPr>
              <a:t>THW</a:t>
            </a:r>
            <a:r>
              <a:rPr lang="zh-TW" altLang="en-US" dirty="0" smtClean="0">
                <a:latin typeface="微軟正黑體" panose="020B0604030504040204" pitchFamily="34" charset="-120"/>
                <a:ea typeface="微軟正黑體" panose="020B0604030504040204" pitchFamily="34" charset="-120"/>
              </a:rPr>
              <a:t>長度</a:t>
            </a:r>
            <a:r>
              <a:rPr lang="zh-TW" altLang="en-US" dirty="0">
                <a:latin typeface="微軟正黑體" panose="020B0604030504040204" pitchFamily="34" charset="-120"/>
                <a:ea typeface="微軟正黑體" panose="020B0604030504040204" pitchFamily="34" charset="-120"/>
              </a:rPr>
              <a:t>的變化（</a:t>
            </a:r>
            <a:r>
              <a:rPr lang="en-US" altLang="zh-TW" dirty="0">
                <a:latin typeface="微軟正黑體" panose="020B0604030504040204" pitchFamily="34" charset="-120"/>
                <a:ea typeface="微軟正黑體" panose="020B0604030504040204" pitchFamily="34" charset="-120"/>
              </a:rPr>
              <a:t>F</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1,23</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 4.320</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p  &lt;</a:t>
            </a:r>
            <a:r>
              <a:rPr lang="en-US" altLang="zh-TW" dirty="0" smtClean="0">
                <a:latin typeface="微軟正黑體" panose="020B0604030504040204" pitchFamily="34" charset="-120"/>
                <a:ea typeface="微軟正黑體" panose="020B0604030504040204" pitchFamily="34" charset="-120"/>
              </a:rPr>
              <a:t>0.05</a:t>
            </a:r>
            <a:r>
              <a:rPr lang="zh-TW" altLang="en-US" dirty="0" smtClean="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對駕駛員改變</a:t>
            </a:r>
            <a:r>
              <a:rPr lang="en-US" altLang="zh-TW" dirty="0">
                <a:latin typeface="微軟正黑體" panose="020B0604030504040204" pitchFamily="34" charset="-120"/>
                <a:ea typeface="微軟正黑體" panose="020B0604030504040204" pitchFamily="34" charset="-120"/>
              </a:rPr>
              <a:t>THW</a:t>
            </a:r>
            <a:r>
              <a:rPr lang="zh-TW" altLang="en-US" dirty="0">
                <a:latin typeface="微軟正黑體" panose="020B0604030504040204" pitchFamily="34" charset="-120"/>
                <a:ea typeface="微軟正黑體" panose="020B0604030504040204" pitchFamily="34" charset="-120"/>
              </a:rPr>
              <a:t>的影響</a:t>
            </a:r>
            <a:r>
              <a:rPr lang="zh-TW" altLang="en-US" dirty="0" smtClean="0">
                <a:latin typeface="微軟正黑體" panose="020B0604030504040204" pitchFamily="34" charset="-120"/>
                <a:ea typeface="微軟正黑體" panose="020B0604030504040204" pitchFamily="34" charset="-120"/>
              </a:rPr>
              <a:t>最大。</a:t>
            </a:r>
            <a:endParaRPr lang="en-US" altLang="zh-TW" dirty="0" smtClean="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與在長</a:t>
            </a:r>
            <a:r>
              <a:rPr lang="en-US" altLang="zh-TW" dirty="0">
                <a:latin typeface="微軟正黑體" panose="020B0604030504040204" pitchFamily="34" charset="-120"/>
                <a:ea typeface="微軟正黑體" panose="020B0604030504040204" pitchFamily="34" charset="-120"/>
              </a:rPr>
              <a:t>THW</a:t>
            </a:r>
            <a:r>
              <a:rPr lang="zh-TW" altLang="en-US" dirty="0">
                <a:latin typeface="微軟正黑體" panose="020B0604030504040204" pitchFamily="34" charset="-120"/>
                <a:ea typeface="微軟正黑體" panose="020B0604030504040204" pitchFamily="34" charset="-120"/>
              </a:rPr>
              <a:t>條件下（</a:t>
            </a:r>
            <a:r>
              <a:rPr lang="en-US" altLang="zh-TW" dirty="0">
                <a:latin typeface="微軟正黑體" panose="020B0604030504040204" pitchFamily="34" charset="-120"/>
                <a:ea typeface="微軟正黑體" panose="020B0604030504040204" pitchFamily="34" charset="-120"/>
              </a:rPr>
              <a:t>M</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 0.9 s</a:t>
            </a:r>
            <a:r>
              <a:rPr lang="zh-TW" altLang="en-US" dirty="0">
                <a:latin typeface="微軟正黑體" panose="020B0604030504040204" pitchFamily="34" charset="-120"/>
                <a:ea typeface="微軟正黑體" panose="020B0604030504040204" pitchFamily="34" charset="-120"/>
              </a:rPr>
              <a:t>）之後相比，在短</a:t>
            </a:r>
            <a:r>
              <a:rPr lang="en-US" altLang="zh-TW" dirty="0">
                <a:latin typeface="微軟正黑體" panose="020B0604030504040204" pitchFamily="34" charset="-120"/>
                <a:ea typeface="微軟正黑體" panose="020B0604030504040204" pitchFamily="34" charset="-120"/>
              </a:rPr>
              <a:t>THW</a:t>
            </a:r>
            <a:r>
              <a:rPr lang="zh-TW" altLang="en-US" dirty="0">
                <a:latin typeface="微軟正黑體" panose="020B0604030504040204" pitchFamily="34" charset="-120"/>
                <a:ea typeface="微軟正黑體" panose="020B0604030504040204" pitchFamily="34" charset="-120"/>
              </a:rPr>
              <a:t>條件下（</a:t>
            </a:r>
            <a:r>
              <a:rPr lang="en-US" altLang="zh-TW" dirty="0">
                <a:latin typeface="微軟正黑體" panose="020B0604030504040204" pitchFamily="34" charset="-120"/>
                <a:ea typeface="微軟正黑體" panose="020B0604030504040204" pitchFamily="34" charset="-120"/>
              </a:rPr>
              <a:t>M</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 1.25 s</a:t>
            </a:r>
            <a:r>
              <a:rPr lang="zh-TW" altLang="en-US" dirty="0">
                <a:latin typeface="微軟正黑體" panose="020B0604030504040204" pitchFamily="34" charset="-120"/>
                <a:ea typeface="微軟正黑體" panose="020B0604030504040204" pitchFamily="34" charset="-120"/>
              </a:rPr>
              <a:t>），駕駛員在自動駕駛後</a:t>
            </a:r>
            <a:r>
              <a:rPr lang="zh-TW" altLang="en-US" dirty="0" smtClean="0">
                <a:latin typeface="微軟正黑體" panose="020B0604030504040204" pitchFamily="34" charset="-120"/>
                <a:ea typeface="微軟正黑體" panose="020B0604030504040204" pitchFamily="34" charset="-120"/>
              </a:rPr>
              <a:t>手動跟車期間</a:t>
            </a:r>
            <a:r>
              <a:rPr lang="zh-TW" altLang="en-US" dirty="0">
                <a:latin typeface="微軟正黑體" panose="020B0604030504040204" pitchFamily="34" charset="-120"/>
                <a:ea typeface="微軟正黑體" panose="020B0604030504040204" pitchFamily="34" charset="-120"/>
              </a:rPr>
              <a:t>的</a:t>
            </a:r>
            <a:r>
              <a:rPr lang="en-US" altLang="zh-TW" dirty="0">
                <a:latin typeface="微軟正黑體" panose="020B0604030504040204" pitchFamily="34" charset="-120"/>
                <a:ea typeface="微軟正黑體" panose="020B0604030504040204" pitchFamily="34" charset="-120"/>
              </a:rPr>
              <a:t>THW</a:t>
            </a:r>
            <a:r>
              <a:rPr lang="zh-TW" altLang="en-US" dirty="0">
                <a:latin typeface="微軟正黑體" panose="020B0604030504040204" pitchFamily="34" charset="-120"/>
                <a:ea typeface="微軟正黑體" panose="020B0604030504040204" pitchFamily="34" charset="-120"/>
              </a:rPr>
              <a:t>明顯較</a:t>
            </a:r>
            <a:r>
              <a:rPr lang="zh-TW" altLang="en-US" dirty="0" smtClean="0">
                <a:latin typeface="微軟正黑體" panose="020B0604030504040204" pitchFamily="34" charset="-120"/>
                <a:ea typeface="微軟正黑體" panose="020B0604030504040204" pitchFamily="34" charset="-120"/>
              </a:rPr>
              <a:t>短。</a:t>
            </a:r>
            <a:endParaRPr lang="en-US" altLang="zh-TW" dirty="0" smtClean="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因此</a:t>
            </a:r>
            <a:r>
              <a:rPr lang="zh-TW" altLang="en-US" dirty="0" smtClean="0">
                <a:latin typeface="微軟正黑體" panose="020B0604030504040204" pitchFamily="34" charset="-120"/>
                <a:ea typeface="微軟正黑體" panose="020B0604030504040204" pitchFamily="34" charset="-120"/>
              </a:rPr>
              <a:t>，</a:t>
            </a:r>
            <a:r>
              <a:rPr lang="en-US" altLang="zh-TW" dirty="0" smtClean="0">
                <a:latin typeface="微軟正黑體" panose="020B0604030504040204" pitchFamily="34" charset="-120"/>
                <a:ea typeface="微軟正黑體" panose="020B0604030504040204" pitchFamily="34" charset="-120"/>
              </a:rPr>
              <a:t>THW</a:t>
            </a:r>
            <a:r>
              <a:rPr lang="zh-TW" altLang="en-US" dirty="0">
                <a:latin typeface="微軟正黑體" panose="020B0604030504040204" pitchFamily="34" charset="-120"/>
                <a:ea typeface="微軟正黑體" panose="020B0604030504040204" pitchFamily="34" charset="-120"/>
              </a:rPr>
              <a:t>在自動化過程</a:t>
            </a:r>
            <a:r>
              <a:rPr lang="zh-TW" altLang="en-US" dirty="0" smtClean="0">
                <a:latin typeface="微軟正黑體" panose="020B0604030504040204" pitchFamily="34" charset="-120"/>
                <a:ea typeface="微軟正黑體" panose="020B0604030504040204" pitchFamily="34" charset="-120"/>
              </a:rPr>
              <a:t>中的改變，會</a:t>
            </a:r>
            <a:r>
              <a:rPr lang="zh-TW" altLang="en-US" dirty="0">
                <a:latin typeface="微軟正黑體" panose="020B0604030504040204" pitchFamily="34" charset="-120"/>
                <a:ea typeface="微軟正黑體" panose="020B0604030504040204" pitchFamily="34" charset="-120"/>
              </a:rPr>
              <a:t>立即對駕駛員隨後採用的行駛距離產生</a:t>
            </a:r>
            <a:r>
              <a:rPr lang="zh-TW" altLang="en-US" dirty="0" smtClean="0">
                <a:latin typeface="微軟正黑體" panose="020B0604030504040204" pitchFamily="34" charset="-120"/>
                <a:ea typeface="微軟正黑體" panose="020B0604030504040204" pitchFamily="34" charset="-120"/>
              </a:rPr>
              <a:t>影響。</a:t>
            </a:r>
            <a:endParaRPr lang="zh-TW" altLang="en-US" dirty="0">
              <a:latin typeface="微軟正黑體" panose="020B0604030504040204" pitchFamily="34" charset="-120"/>
              <a:ea typeface="微軟正黑體" panose="020B0604030504040204" pitchFamily="34" charset="-120"/>
            </a:endParaRPr>
          </a:p>
        </p:txBody>
      </p:sp>
      <p:pic>
        <p:nvPicPr>
          <p:cNvPr id="2050" name="Picture 2" descr="圖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9325"/>
          <a:stretch/>
        </p:blipFill>
        <p:spPr bwMode="auto">
          <a:xfrm>
            <a:off x="9112601" y="1971719"/>
            <a:ext cx="2982013" cy="405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19902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C53A4C7F-C87B-49AF-A797-8C09DCA4DE8F}"/>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介紹</a:t>
            </a:r>
          </a:p>
        </p:txBody>
      </p:sp>
      <p:sp>
        <p:nvSpPr>
          <p:cNvPr id="3" name="內容版面配置區 2">
            <a:extLst>
              <a:ext uri="{FF2B5EF4-FFF2-40B4-BE49-F238E27FC236}">
                <a16:creationId xmlns:a16="http://schemas.microsoft.com/office/drawing/2014/main" xmlns="" id="{624E6B36-60DE-4F74-812C-66FF89CB5991}"/>
              </a:ext>
            </a:extLst>
          </p:cNvPr>
          <p:cNvSpPr>
            <a:spLocks noGrp="1"/>
          </p:cNvSpPr>
          <p:nvPr>
            <p:ph idx="1"/>
          </p:nvPr>
        </p:nvSpPr>
        <p:spPr/>
        <p:txBody>
          <a:bodyPr/>
          <a:lstStyle/>
          <a:p>
            <a:r>
              <a:rPr lang="zh-TW" altLang="en-US" dirty="0">
                <a:latin typeface="微軟正黑體" panose="020B0604030504040204" pitchFamily="34" charset="-120"/>
                <a:ea typeface="微軟正黑體" panose="020B0604030504040204" pitchFamily="34" charset="-120"/>
              </a:rPr>
              <a:t>有證據表明，在使用不同的高級駕駛輔助系統後，駕駛員的行為會</a:t>
            </a:r>
            <a:r>
              <a:rPr lang="zh-TW" altLang="en-US" dirty="0" smtClean="0">
                <a:latin typeface="微軟正黑體" panose="020B0604030504040204" pitchFamily="34" charset="-120"/>
                <a:ea typeface="微軟正黑體" panose="020B0604030504040204" pitchFamily="34" charset="-120"/>
              </a:rPr>
              <a:t>適應並有所改變。</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例如，在使用自適應巡航控制系統後，駕駛員在駕車過程中的</a:t>
            </a:r>
            <a:r>
              <a:rPr lang="zh-TW" altLang="en-US" dirty="0" smtClean="0">
                <a:latin typeface="微軟正黑體" panose="020B0604030504040204" pitchFamily="34" charset="-120"/>
                <a:ea typeface="微軟正黑體" panose="020B0604030504040204" pitchFamily="34" charset="-120"/>
              </a:rPr>
              <a:t>前車距離</a:t>
            </a:r>
            <a:r>
              <a:rPr lang="zh-TW" altLang="en-US" dirty="0">
                <a:latin typeface="微軟正黑體" panose="020B0604030504040204" pitchFamily="34" charset="-120"/>
                <a:ea typeface="微軟正黑體" panose="020B0604030504040204" pitchFamily="34" charset="-120"/>
              </a:rPr>
              <a:t>會減少</a:t>
            </a:r>
            <a:r>
              <a:rPr lang="zh-TW" altLang="en-US" dirty="0" smtClean="0">
                <a:latin typeface="微軟正黑體" panose="020B0604030504040204" pitchFamily="34" charset="-120"/>
                <a:ea typeface="微軟正黑體" panose="020B0604030504040204" pitchFamily="34" charset="-120"/>
              </a:rPr>
              <a:t>。</a:t>
            </a:r>
            <a:endParaRPr lang="en-US" altLang="zh-TW" dirty="0" smtClean="0">
              <a:latin typeface="微軟正黑體" panose="020B0604030504040204" pitchFamily="34" charset="-120"/>
              <a:ea typeface="微軟正黑體" panose="020B0604030504040204" pitchFamily="34" charset="-120"/>
            </a:endParaRPr>
          </a:p>
          <a:p>
            <a:r>
              <a:rPr lang="zh-TW" altLang="en-US" dirty="0" smtClean="0">
                <a:latin typeface="微軟正黑體" panose="020B0604030504040204" pitchFamily="34" charset="-120"/>
                <a:ea typeface="微軟正黑體" panose="020B0604030504040204" pitchFamily="34" charset="-120"/>
              </a:rPr>
              <a:t>但是</a:t>
            </a:r>
            <a:r>
              <a:rPr lang="zh-TW" altLang="en-US" dirty="0">
                <a:latin typeface="微軟正黑體" panose="020B0604030504040204" pitchFamily="34" charset="-120"/>
                <a:ea typeface="微軟正黑體" panose="020B0604030504040204" pitchFamily="34" charset="-120"/>
              </a:rPr>
              <a:t>，對於駕駛員是否</a:t>
            </a:r>
            <a:r>
              <a:rPr lang="zh-TW" altLang="en-US" dirty="0" smtClean="0">
                <a:latin typeface="微軟正黑體" panose="020B0604030504040204" pitchFamily="34" charset="-120"/>
                <a:ea typeface="微軟正黑體" panose="020B0604030504040204" pitchFamily="34" charset="-120"/>
              </a:rPr>
              <a:t>會對自動</a:t>
            </a:r>
            <a:r>
              <a:rPr lang="zh-TW" altLang="en-US" dirty="0">
                <a:latin typeface="微軟正黑體" panose="020B0604030504040204" pitchFamily="34" charset="-120"/>
                <a:ea typeface="微軟正黑體" panose="020B0604030504040204" pitchFamily="34" charset="-120"/>
              </a:rPr>
              <a:t>駕駛汽車，</a:t>
            </a:r>
            <a:r>
              <a:rPr lang="zh-TW" altLang="en-US" dirty="0" smtClean="0">
                <a:latin typeface="微軟正黑體" panose="020B0604030504040204" pitchFamily="34" charset="-120"/>
                <a:ea typeface="微軟正黑體" panose="020B0604030504040204" pitchFamily="34" charset="-120"/>
              </a:rPr>
              <a:t>行為發生</a:t>
            </a:r>
            <a:r>
              <a:rPr lang="zh-TW" altLang="en-US" dirty="0">
                <a:latin typeface="微軟正黑體" panose="020B0604030504040204" pitchFamily="34" charset="-120"/>
                <a:ea typeface="微軟正黑體" panose="020B0604030504040204" pitchFamily="34" charset="-120"/>
              </a:rPr>
              <a:t>變化以及如何發生變化，以及與非駕駛相關任務（</a:t>
            </a:r>
            <a:r>
              <a:rPr lang="en-US" altLang="zh-TW" dirty="0">
                <a:latin typeface="微軟正黑體" panose="020B0604030504040204" pitchFamily="34" charset="-120"/>
                <a:ea typeface="微軟正黑體" panose="020B0604030504040204" pitchFamily="34" charset="-120"/>
              </a:rPr>
              <a:t>NDRT</a:t>
            </a:r>
            <a:r>
              <a:rPr lang="zh-TW" altLang="en-US" dirty="0">
                <a:latin typeface="微軟正黑體" panose="020B0604030504040204" pitchFamily="34" charset="-120"/>
                <a:ea typeface="微軟正黑體" panose="020B0604030504040204" pitchFamily="34" charset="-120"/>
              </a:rPr>
              <a:t>）的影響如何</a:t>
            </a:r>
            <a:r>
              <a:rPr lang="zh-TW" altLang="en-US" dirty="0" smtClean="0">
                <a:latin typeface="微軟正黑體" panose="020B0604030504040204" pitchFamily="34" charset="-120"/>
                <a:ea typeface="微軟正黑體" panose="020B0604030504040204" pitchFamily="34" charset="-120"/>
              </a:rPr>
              <a:t>，的研究甚少</a:t>
            </a:r>
            <a:endParaRPr lang="en-US" altLang="zh-TW"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0285524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結果</a:t>
            </a:r>
            <a:endParaRPr lang="zh-TW" altLang="en-US" dirty="0"/>
          </a:p>
        </p:txBody>
      </p:sp>
      <p:sp>
        <p:nvSpPr>
          <p:cNvPr id="3" name="內容版面配置區 2"/>
          <p:cNvSpPr>
            <a:spLocks noGrp="1"/>
          </p:cNvSpPr>
          <p:nvPr>
            <p:ph idx="1"/>
          </p:nvPr>
        </p:nvSpPr>
        <p:spPr>
          <a:xfrm>
            <a:off x="838200" y="1825625"/>
            <a:ext cx="8164484" cy="4351338"/>
          </a:xfrm>
        </p:spPr>
        <p:txBody>
          <a:bodyPr>
            <a:normAutofit fontScale="92500" lnSpcReduction="10000"/>
          </a:bodyPr>
          <a:lstStyle/>
          <a:p>
            <a:r>
              <a:rPr lang="zh-TW" altLang="en-US" dirty="0">
                <a:latin typeface="微軟正黑體" panose="020B0604030504040204" pitchFamily="34" charset="-120"/>
                <a:ea typeface="微軟正黑體" panose="020B0604030504040204" pitchFamily="34" charset="-120"/>
              </a:rPr>
              <a:t>接管過程</a:t>
            </a:r>
            <a:r>
              <a:rPr lang="zh-TW" altLang="en-US" dirty="0" smtClean="0">
                <a:latin typeface="微軟正黑體" panose="020B0604030504040204" pitchFamily="34" charset="-120"/>
                <a:ea typeface="微軟正黑體" panose="020B0604030504040204" pitchFamily="34" charset="-120"/>
              </a:rPr>
              <a:t>中前車的存在也存在一個</a:t>
            </a:r>
            <a:r>
              <a:rPr lang="zh-TW" altLang="en-US" dirty="0">
                <a:latin typeface="微軟正黑體" panose="020B0604030504040204" pitchFamily="34" charset="-120"/>
                <a:ea typeface="微軟正黑體" panose="020B0604030504040204" pitchFamily="34" charset="-120"/>
              </a:rPr>
              <a:t>主要影響（</a:t>
            </a:r>
            <a:r>
              <a:rPr lang="en-US" altLang="zh-TW" dirty="0">
                <a:latin typeface="微軟正黑體" panose="020B0604030504040204" pitchFamily="34" charset="-120"/>
                <a:ea typeface="微軟正黑體" panose="020B0604030504040204" pitchFamily="34" charset="-120"/>
              </a:rPr>
              <a:t>F</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1,23</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 11.339</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p  &lt;</a:t>
            </a:r>
            <a:r>
              <a:rPr lang="en-US" altLang="zh-TW" dirty="0" smtClean="0">
                <a:latin typeface="微軟正黑體" panose="020B0604030504040204" pitchFamily="34" charset="-120"/>
                <a:ea typeface="微軟正黑體" panose="020B0604030504040204" pitchFamily="34" charset="-120"/>
              </a:rPr>
              <a:t>0.01</a:t>
            </a:r>
            <a:r>
              <a:rPr lang="zh-TW" altLang="en-US" dirty="0" smtClean="0">
                <a:latin typeface="微軟正黑體" panose="020B0604030504040204" pitchFamily="34" charset="-120"/>
                <a:ea typeface="微軟正黑體" panose="020B0604030504040204" pitchFamily="34" charset="-120"/>
              </a:rPr>
              <a:t>）。</a:t>
            </a:r>
            <a:endParaRPr lang="en-US" altLang="zh-TW" dirty="0" smtClean="0">
              <a:latin typeface="微軟正黑體" panose="020B0604030504040204" pitchFamily="34" charset="-120"/>
              <a:ea typeface="微軟正黑體" panose="020B0604030504040204" pitchFamily="34" charset="-120"/>
            </a:endParaRPr>
          </a:p>
          <a:p>
            <a:r>
              <a:rPr lang="zh-TW" altLang="en-US" dirty="0" smtClean="0">
                <a:latin typeface="微軟正黑體" panose="020B0604030504040204" pitchFamily="34" charset="-120"/>
                <a:ea typeface="微軟正黑體" panose="020B0604030504040204" pitchFamily="34" charset="-120"/>
              </a:rPr>
              <a:t>右圖顯示</a:t>
            </a:r>
            <a:r>
              <a:rPr lang="zh-TW" altLang="en-US" dirty="0">
                <a:latin typeface="微軟正黑體" panose="020B0604030504040204" pitchFamily="34" charset="-120"/>
                <a:ea typeface="微軟正黑體" panose="020B0604030504040204" pitchFamily="34" charset="-120"/>
              </a:rPr>
              <a:t>相對於基準手動駕駛，如果駕駛員在</a:t>
            </a:r>
            <a:r>
              <a:rPr lang="zh-TW" altLang="en-US" dirty="0" smtClean="0">
                <a:latin typeface="微軟正黑體" panose="020B0604030504040204" pitchFamily="34" charset="-120"/>
                <a:ea typeface="微軟正黑體" panose="020B0604030504040204" pitchFamily="34" charset="-120"/>
              </a:rPr>
              <a:t>有前車輛</a:t>
            </a:r>
            <a:r>
              <a:rPr lang="zh-TW" altLang="en-US" dirty="0">
                <a:latin typeface="微軟正黑體" panose="020B0604030504040204" pitchFamily="34" charset="-120"/>
                <a:ea typeface="微軟正黑體" panose="020B0604030504040204" pitchFamily="34" charset="-120"/>
              </a:rPr>
              <a:t>的情況下恢復控制（</a:t>
            </a:r>
            <a:r>
              <a:rPr lang="en-US" altLang="zh-TW" dirty="0">
                <a:latin typeface="微軟正黑體" panose="020B0604030504040204" pitchFamily="34" charset="-120"/>
                <a:ea typeface="微軟正黑體" panose="020B0604030504040204" pitchFamily="34" charset="-120"/>
              </a:rPr>
              <a:t>M</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 1.23 s</a:t>
            </a:r>
            <a:r>
              <a:rPr lang="zh-TW" altLang="en-US" dirty="0">
                <a:latin typeface="微軟正黑體" panose="020B0604030504040204" pitchFamily="34" charset="-120"/>
                <a:ea typeface="微軟正黑體" panose="020B0604030504040204" pitchFamily="34" charset="-120"/>
              </a:rPr>
              <a:t>），而與</a:t>
            </a:r>
            <a:r>
              <a:rPr lang="zh-TW" altLang="en-US" dirty="0" smtClean="0">
                <a:latin typeface="微軟正黑體" panose="020B0604030504040204" pitchFamily="34" charset="-120"/>
                <a:ea typeface="微軟正黑體" panose="020B0604030504040204" pitchFamily="34" charset="-120"/>
              </a:rPr>
              <a:t>無前車輛</a:t>
            </a:r>
            <a:r>
              <a:rPr lang="zh-TW" altLang="en-US" dirty="0">
                <a:latin typeface="微軟正黑體" panose="020B0604030504040204" pitchFamily="34" charset="-120"/>
                <a:ea typeface="微軟正黑體" panose="020B0604030504040204" pitchFamily="34" charset="-120"/>
              </a:rPr>
              <a:t>的恢復控制相比，（自動）後跟車的</a:t>
            </a:r>
            <a:r>
              <a:rPr lang="en-US" altLang="zh-TW" dirty="0">
                <a:latin typeface="微軟正黑體" panose="020B0604030504040204" pitchFamily="34" charset="-120"/>
                <a:ea typeface="微軟正黑體" panose="020B0604030504040204" pitchFamily="34" charset="-120"/>
              </a:rPr>
              <a:t>THW</a:t>
            </a:r>
            <a:r>
              <a:rPr lang="zh-TW" altLang="en-US" dirty="0">
                <a:latin typeface="微軟正黑體" panose="020B0604030504040204" pitchFamily="34" charset="-120"/>
                <a:ea typeface="微軟正黑體" panose="020B0604030504040204" pitchFamily="34" charset="-120"/>
              </a:rPr>
              <a:t>明顯降低。 </a:t>
            </a:r>
            <a:r>
              <a:rPr lang="en-US" altLang="zh-TW" dirty="0">
                <a:latin typeface="微軟正黑體" panose="020B0604030504040204" pitchFamily="34" charset="-120"/>
                <a:ea typeface="微軟正黑體" panose="020B0604030504040204" pitchFamily="34" charset="-120"/>
              </a:rPr>
              <a:t>M</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 0.92 s</a:t>
            </a:r>
            <a:r>
              <a:rPr lang="zh-TW" altLang="en-US" dirty="0" smtClean="0">
                <a:latin typeface="微軟正黑體" panose="020B0604030504040204" pitchFamily="34" charset="-120"/>
                <a:ea typeface="微軟正黑體" panose="020B0604030504040204" pitchFamily="34" charset="-120"/>
              </a:rPr>
              <a:t>）。</a:t>
            </a:r>
            <a:endParaRPr lang="en-US" altLang="zh-TW" dirty="0" smtClean="0">
              <a:latin typeface="微軟正黑體" panose="020B0604030504040204" pitchFamily="34" charset="-120"/>
              <a:ea typeface="微軟正黑體" panose="020B0604030504040204" pitchFamily="34" charset="-120"/>
            </a:endParaRPr>
          </a:p>
          <a:p>
            <a:r>
              <a:rPr lang="zh-TW" altLang="en-US" dirty="0" smtClean="0">
                <a:latin typeface="微軟正黑體" panose="020B0604030504040204" pitchFamily="34" charset="-120"/>
                <a:ea typeface="微軟正黑體" panose="020B0604030504040204" pitchFamily="34" charset="-120"/>
              </a:rPr>
              <a:t>駕駛員</a:t>
            </a:r>
            <a:r>
              <a:rPr lang="zh-TW" altLang="en-US" dirty="0">
                <a:latin typeface="微軟正黑體" panose="020B0604030504040204" pitchFamily="34" charset="-120"/>
                <a:ea typeface="微軟正黑體" panose="020B0604030504040204" pitchFamily="34" charset="-120"/>
              </a:rPr>
              <a:t>在進行自動跟車之後會在跟車過程中降低</a:t>
            </a:r>
            <a:r>
              <a:rPr lang="en-US" altLang="zh-TW" dirty="0">
                <a:latin typeface="微軟正黑體" panose="020B0604030504040204" pitchFamily="34" charset="-120"/>
                <a:ea typeface="微軟正黑體" panose="020B0604030504040204" pitchFamily="34" charset="-120"/>
              </a:rPr>
              <a:t>THW</a:t>
            </a:r>
            <a:r>
              <a:rPr lang="zh-TW" altLang="en-US" dirty="0">
                <a:latin typeface="微軟正黑體" panose="020B0604030504040204" pitchFamily="34" charset="-120"/>
                <a:ea typeface="微軟正黑體" panose="020B0604030504040204" pitchFamily="34" charset="-120"/>
              </a:rPr>
              <a:t>，但是如果駕駛員在跟車過程中恢復控制，</a:t>
            </a:r>
            <a:r>
              <a:rPr lang="zh-TW" altLang="en-US" b="1" dirty="0">
                <a:latin typeface="微軟正黑體" panose="020B0604030504040204" pitchFamily="34" charset="-120"/>
                <a:ea typeface="微軟正黑體" panose="020B0604030504040204" pitchFamily="34" charset="-120"/>
              </a:rPr>
              <a:t>而不是稍後重新開始跟車事件</a:t>
            </a:r>
            <a:r>
              <a:rPr lang="zh-TW" altLang="en-US" dirty="0">
                <a:latin typeface="微軟正黑體" panose="020B0604030504040204" pitchFamily="34" charset="-120"/>
                <a:ea typeface="微軟正黑體" panose="020B0604030504040204" pitchFamily="34" charset="-120"/>
              </a:rPr>
              <a:t>，則降低幅度會</a:t>
            </a:r>
            <a:r>
              <a:rPr lang="zh-TW" altLang="en-US" b="1" dirty="0">
                <a:latin typeface="微軟正黑體" panose="020B0604030504040204" pitchFamily="34" charset="-120"/>
                <a:ea typeface="微軟正黑體" panose="020B0604030504040204" pitchFamily="34" charset="-120"/>
              </a:rPr>
              <a:t>更加</a:t>
            </a:r>
            <a:r>
              <a:rPr lang="zh-TW" altLang="en-US" b="1" dirty="0" smtClean="0">
                <a:latin typeface="微軟正黑體" panose="020B0604030504040204" pitchFamily="34" charset="-120"/>
                <a:ea typeface="微軟正黑體" panose="020B0604030504040204" pitchFamily="34" charset="-120"/>
              </a:rPr>
              <a:t>明顯 </a:t>
            </a:r>
            <a:r>
              <a:rPr lang="zh-TW" altLang="en-US" dirty="0" smtClean="0">
                <a:latin typeface="微軟正黑體" panose="020B0604030504040204" pitchFamily="34" charset="-120"/>
                <a:ea typeface="微軟正黑體" panose="020B0604030504040204" pitchFamily="34" charset="-120"/>
              </a:rPr>
              <a:t>。</a:t>
            </a:r>
            <a:endParaRPr lang="en-US" altLang="zh-TW" dirty="0" smtClean="0">
              <a:latin typeface="微軟正黑體" panose="020B0604030504040204" pitchFamily="34" charset="-120"/>
              <a:ea typeface="微軟正黑體" panose="020B0604030504040204" pitchFamily="34" charset="-120"/>
            </a:endParaRPr>
          </a:p>
          <a:p>
            <a:r>
              <a:rPr lang="zh-TW" altLang="en-US" dirty="0" smtClean="0">
                <a:latin typeface="微軟正黑體" panose="020B0604030504040204" pitchFamily="34" charset="-120"/>
                <a:ea typeface="微軟正黑體" panose="020B0604030504040204" pitchFamily="34" charset="-120"/>
              </a:rPr>
              <a:t>這些</a:t>
            </a:r>
            <a:r>
              <a:rPr lang="zh-TW" altLang="en-US" dirty="0">
                <a:latin typeface="微軟正黑體" panose="020B0604030504040204" pitchFamily="34" charset="-120"/>
                <a:ea typeface="微軟正黑體" panose="020B0604030504040204" pitchFamily="34" charset="-120"/>
              </a:rPr>
              <a:t>結果表明，駕駛員不僅在</a:t>
            </a:r>
            <a:r>
              <a:rPr lang="zh-TW" altLang="en-US" b="1" dirty="0">
                <a:latin typeface="微軟正黑體" panose="020B0604030504040204" pitchFamily="34" charset="-120"/>
                <a:ea typeface="微軟正黑體" panose="020B0604030504040204" pitchFamily="34" charset="-120"/>
              </a:rPr>
              <a:t>模仿</a:t>
            </a:r>
            <a:r>
              <a:rPr lang="zh-TW" altLang="en-US" dirty="0">
                <a:latin typeface="微軟正黑體" panose="020B0604030504040204" pitchFamily="34" charset="-120"/>
                <a:ea typeface="微軟正黑體" panose="020B0604030504040204" pitchFamily="34" charset="-120"/>
              </a:rPr>
              <a:t>他們剛剛經歷的</a:t>
            </a:r>
            <a:r>
              <a:rPr lang="en-US" altLang="zh-TW" dirty="0">
                <a:latin typeface="微軟正黑體" panose="020B0604030504040204" pitchFamily="34" charset="-120"/>
                <a:ea typeface="微軟正黑體" panose="020B0604030504040204" pitchFamily="34" charset="-120"/>
              </a:rPr>
              <a:t>THW</a:t>
            </a:r>
            <a:r>
              <a:rPr lang="zh-TW" altLang="en-US" dirty="0">
                <a:latin typeface="微軟正黑體" panose="020B0604030504040204" pitchFamily="34" charset="-120"/>
                <a:ea typeface="微軟正黑體" panose="020B0604030504040204" pitchFamily="34" charset="-120"/>
              </a:rPr>
              <a:t>，而且在通過重新控制繼續進行跟車事件時，這種影響更加明顯。</a:t>
            </a:r>
          </a:p>
        </p:txBody>
      </p:sp>
      <p:pic>
        <p:nvPicPr>
          <p:cNvPr id="2050" name="Picture 2" descr="圖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9385"/>
          <a:stretch/>
        </p:blipFill>
        <p:spPr bwMode="auto">
          <a:xfrm>
            <a:off x="9002684" y="2125490"/>
            <a:ext cx="2972850" cy="4051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23519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結果</a:t>
            </a:r>
            <a:endParaRPr lang="zh-TW" altLang="en-US" dirty="0"/>
          </a:p>
        </p:txBody>
      </p:sp>
      <p:sp>
        <p:nvSpPr>
          <p:cNvPr id="3" name="內容版面配置區 2"/>
          <p:cNvSpPr>
            <a:spLocks noGrp="1"/>
          </p:cNvSpPr>
          <p:nvPr>
            <p:ph idx="1"/>
          </p:nvPr>
        </p:nvSpPr>
        <p:spPr/>
        <p:txBody>
          <a:bodyPr/>
          <a:lstStyle/>
          <a:p>
            <a:r>
              <a:rPr lang="zh-TW" altLang="en-US" dirty="0">
                <a:latin typeface="微軟正黑體" panose="020B0604030504040204" pitchFamily="34" charset="-120"/>
                <a:ea typeface="微軟正黑體" panose="020B0604030504040204" pitchFamily="34" charset="-120"/>
              </a:rPr>
              <a:t>自動化級別沒有影響（</a:t>
            </a:r>
            <a:r>
              <a:rPr lang="en-US" altLang="zh-TW" dirty="0">
                <a:latin typeface="微軟正黑體" panose="020B0604030504040204" pitchFamily="34" charset="-120"/>
                <a:ea typeface="微軟正黑體" panose="020B0604030504040204" pitchFamily="34" charset="-120"/>
              </a:rPr>
              <a:t>F</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1,23</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 0.006</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p  = </a:t>
            </a:r>
            <a:r>
              <a:rPr lang="en-US" altLang="zh-TW" dirty="0" smtClean="0">
                <a:latin typeface="微軟正黑體" panose="020B0604030504040204" pitchFamily="34" charset="-120"/>
                <a:ea typeface="微軟正黑體" panose="020B0604030504040204" pitchFamily="34" charset="-120"/>
              </a:rPr>
              <a:t>0.999</a:t>
            </a:r>
            <a:r>
              <a:rPr lang="zh-TW" altLang="en-US" dirty="0" smtClean="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並且沒有交互作用，這表明在自動跟車（</a:t>
            </a:r>
            <a:r>
              <a:rPr lang="en-US" altLang="zh-TW" dirty="0">
                <a:latin typeface="微軟正黑體" panose="020B0604030504040204" pitchFamily="34" charset="-120"/>
                <a:ea typeface="微軟正黑體" panose="020B0604030504040204" pitchFamily="34" charset="-120"/>
              </a:rPr>
              <a:t>L2</a:t>
            </a:r>
            <a:r>
              <a:rPr lang="zh-TW" altLang="en-US" dirty="0">
                <a:latin typeface="微軟正黑體" panose="020B0604030504040204" pitchFamily="34" charset="-120"/>
                <a:ea typeface="微軟正黑體" panose="020B0604030504040204" pitchFamily="34" charset="-120"/>
              </a:rPr>
              <a:t>）期間監視環境和觀察</a:t>
            </a:r>
            <a:r>
              <a:rPr lang="en-US" altLang="zh-TW" dirty="0">
                <a:latin typeface="微軟正黑體" panose="020B0604030504040204" pitchFamily="34" charset="-120"/>
                <a:ea typeface="微軟正黑體" panose="020B0604030504040204" pitchFamily="34" charset="-120"/>
              </a:rPr>
              <a:t>THW</a:t>
            </a:r>
            <a:r>
              <a:rPr lang="zh-TW" altLang="en-US" dirty="0">
                <a:latin typeface="微軟正黑體" panose="020B0604030504040204" pitchFamily="34" charset="-120"/>
                <a:ea typeface="微軟正黑體" panose="020B0604030504040204" pitchFamily="34" charset="-120"/>
              </a:rPr>
              <a:t>不會影響駕駛員降低</a:t>
            </a:r>
            <a:r>
              <a:rPr lang="en-US" altLang="zh-TW" dirty="0">
                <a:latin typeface="微軟正黑體" panose="020B0604030504040204" pitchFamily="34" charset="-120"/>
                <a:ea typeface="微軟正黑體" panose="020B0604030504040204" pitchFamily="34" charset="-120"/>
              </a:rPr>
              <a:t>THW</a:t>
            </a:r>
            <a:r>
              <a:rPr lang="zh-TW" altLang="en-US" dirty="0">
                <a:latin typeface="微軟正黑體" panose="020B0604030504040204" pitchFamily="34" charset="-120"/>
                <a:ea typeface="微軟正黑體" panose="020B0604030504040204" pitchFamily="34" charset="-120"/>
              </a:rPr>
              <a:t>的程度</a:t>
            </a:r>
            <a:r>
              <a:rPr lang="zh-TW" altLang="en-US" dirty="0" smtClean="0">
                <a:latin typeface="微軟正黑體" panose="020B0604030504040204" pitchFamily="34" charset="-120"/>
                <a:ea typeface="微軟正黑體" panose="020B0604030504040204" pitchFamily="34" charset="-120"/>
              </a:rPr>
              <a:t>。</a:t>
            </a:r>
            <a:endParaRPr lang="en-US" altLang="zh-TW" dirty="0" smtClean="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雖然</a:t>
            </a:r>
            <a:r>
              <a:rPr lang="en-US" altLang="zh-TW" dirty="0">
                <a:latin typeface="微軟正黑體" panose="020B0604030504040204" pitchFamily="34" charset="-120"/>
                <a:ea typeface="微軟正黑體" panose="020B0604030504040204" pitchFamily="34" charset="-120"/>
              </a:rPr>
              <a:t>L3</a:t>
            </a:r>
            <a:r>
              <a:rPr lang="zh-TW" altLang="en-US" dirty="0">
                <a:latin typeface="微軟正黑體" panose="020B0604030504040204" pitchFamily="34" charset="-120"/>
                <a:ea typeface="微軟正黑體" panose="020B0604030504040204" pitchFamily="34" charset="-120"/>
              </a:rPr>
              <a:t>組的</a:t>
            </a:r>
            <a:r>
              <a:rPr lang="en-US" altLang="zh-TW" dirty="0">
                <a:latin typeface="微軟正黑體" panose="020B0604030504040204" pitchFamily="34" charset="-120"/>
                <a:ea typeface="微軟正黑體" panose="020B0604030504040204" pitchFamily="34" charset="-120"/>
              </a:rPr>
              <a:t>NDRT</a:t>
            </a:r>
            <a:r>
              <a:rPr lang="zh-TW" altLang="en-US" dirty="0">
                <a:latin typeface="微軟正黑體" panose="020B0604030504040204" pitchFamily="34" charset="-120"/>
                <a:ea typeface="微軟正黑體" panose="020B0604030504040204" pitchFamily="34" charset="-120"/>
              </a:rPr>
              <a:t>旨在使駕駛員的視線從前進的道路上移開，但在自動化過程中，他們可能對道路一目了然</a:t>
            </a:r>
            <a:r>
              <a:rPr lang="zh-TW" altLang="en-US" dirty="0" smtClean="0">
                <a:latin typeface="微軟正黑體" panose="020B0604030504040204" pitchFamily="34" charset="-120"/>
                <a:ea typeface="微軟正黑體" panose="020B0604030504040204" pitchFamily="34" charset="-120"/>
              </a:rPr>
              <a:t>。</a:t>
            </a:r>
            <a:endParaRPr lang="en-US" altLang="zh-TW" dirty="0" smtClean="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在這種情況下，結果表明</a:t>
            </a:r>
            <a:r>
              <a:rPr lang="en-US" altLang="zh-TW" dirty="0">
                <a:latin typeface="微軟正黑體" panose="020B0604030504040204" pitchFamily="34" charset="-120"/>
                <a:ea typeface="微軟正黑體" panose="020B0604030504040204" pitchFamily="34" charset="-120"/>
              </a:rPr>
              <a:t>ADS</a:t>
            </a:r>
            <a:r>
              <a:rPr lang="zh-TW" altLang="en-US" dirty="0">
                <a:latin typeface="微軟正黑體" panose="020B0604030504040204" pitchFamily="34" charset="-120"/>
                <a:ea typeface="微軟正黑體" panose="020B0604030504040204" pitchFamily="34" charset="-120"/>
              </a:rPr>
              <a:t>的使用會影響駕駛員的行為，即使他們沒有完全意識到或持續監控其性能。</a:t>
            </a:r>
          </a:p>
        </p:txBody>
      </p:sp>
    </p:spTree>
    <p:extLst>
      <p:ext uri="{BB962C8B-B14F-4D97-AF65-F5344CB8AC3E}">
        <p14:creationId xmlns:p14="http://schemas.microsoft.com/office/powerpoint/2010/main" val="6570920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微軟正黑體" panose="020B0604030504040204" pitchFamily="34" charset="-120"/>
                <a:ea typeface="微軟正黑體" panose="020B0604030504040204" pitchFamily="34" charset="-120"/>
              </a:rPr>
              <a:t>結果</a:t>
            </a:r>
            <a:r>
              <a:rPr lang="en-US" altLang="zh-TW" dirty="0" smtClean="0">
                <a:latin typeface="微軟正黑體" panose="020B0604030504040204" pitchFamily="34" charset="-120"/>
                <a:ea typeface="微軟正黑體" panose="020B0604030504040204" pitchFamily="34" charset="-120"/>
              </a:rPr>
              <a:t>-THW</a:t>
            </a:r>
            <a:r>
              <a:rPr lang="zh-TW" altLang="en-US" dirty="0" smtClean="0">
                <a:latin typeface="微軟正黑體" panose="020B0604030504040204" pitchFamily="34" charset="-120"/>
                <a:ea typeface="微軟正黑體" panose="020B0604030504040204" pitchFamily="34" charset="-120"/>
              </a:rPr>
              <a:t>標準差</a:t>
            </a:r>
            <a:endParaRPr lang="zh-TW" altLang="en-US" dirty="0"/>
          </a:p>
        </p:txBody>
      </p:sp>
      <p:sp>
        <p:nvSpPr>
          <p:cNvPr id="3" name="內容版面配置區 2"/>
          <p:cNvSpPr>
            <a:spLocks noGrp="1"/>
          </p:cNvSpPr>
          <p:nvPr>
            <p:ph idx="1"/>
          </p:nvPr>
        </p:nvSpPr>
        <p:spPr/>
        <p:txBody>
          <a:bodyPr/>
          <a:lstStyle/>
          <a:p>
            <a:r>
              <a:rPr lang="zh-TW" altLang="en-US" dirty="0">
                <a:latin typeface="微軟正黑體" panose="020B0604030504040204" pitchFamily="34" charset="-120"/>
                <a:ea typeface="微軟正黑體" panose="020B0604030504040204" pitchFamily="34" charset="-120"/>
              </a:rPr>
              <a:t>關於車輛自動化對駕駛員行為的影響，主要關注的問題之一是一旦駕駛員恢復手動控制，就會影響駕駛員對車輛的控制</a:t>
            </a:r>
            <a:r>
              <a:rPr lang="zh-TW" altLang="en-US" dirty="0" smtClean="0">
                <a:latin typeface="微軟正黑體" panose="020B0604030504040204" pitchFamily="34" charset="-120"/>
                <a:ea typeface="微軟正黑體" panose="020B0604030504040204" pitchFamily="34" charset="-120"/>
              </a:rPr>
              <a:t>。</a:t>
            </a:r>
            <a:endParaRPr lang="en-US" altLang="zh-TW" dirty="0" smtClean="0">
              <a:latin typeface="微軟正黑體" panose="020B0604030504040204" pitchFamily="34" charset="-120"/>
              <a:ea typeface="微軟正黑體" panose="020B0604030504040204" pitchFamily="34" charset="-120"/>
            </a:endParaRPr>
          </a:p>
          <a:p>
            <a:r>
              <a:rPr lang="zh-TW" altLang="en-US" dirty="0" smtClean="0">
                <a:latin typeface="微軟正黑體" panose="020B0604030504040204" pitchFamily="34" charset="-120"/>
                <a:ea typeface="微軟正黑體" panose="020B0604030504040204" pitchFamily="34" charset="-120"/>
              </a:rPr>
              <a:t>平均</a:t>
            </a:r>
            <a:r>
              <a:rPr lang="en-US" altLang="zh-TW" dirty="0">
                <a:latin typeface="微軟正黑體" panose="020B0604030504040204" pitchFamily="34" charset="-120"/>
                <a:ea typeface="微軟正黑體" panose="020B0604030504040204" pitchFamily="34" charset="-120"/>
              </a:rPr>
              <a:t>THW</a:t>
            </a:r>
            <a:r>
              <a:rPr lang="zh-TW" altLang="en-US" dirty="0">
                <a:latin typeface="微軟正黑體" panose="020B0604030504040204" pitchFamily="34" charset="-120"/>
                <a:ea typeface="微軟正黑體" panose="020B0604030504040204" pitchFamily="34" charset="-120"/>
              </a:rPr>
              <a:t>是了解駕駛員在駕車過程中願意接受的風險程度的有用措施</a:t>
            </a:r>
            <a:r>
              <a:rPr lang="zh-TW" altLang="en-US" dirty="0" smtClean="0">
                <a:latin typeface="微軟正黑體" panose="020B0604030504040204" pitchFamily="34" charset="-120"/>
                <a:ea typeface="微軟正黑體" panose="020B0604030504040204" pitchFamily="34" charset="-120"/>
              </a:rPr>
              <a:t>。</a:t>
            </a:r>
            <a:endParaRPr lang="en-US" altLang="zh-TW" dirty="0" smtClean="0">
              <a:latin typeface="微軟正黑體" panose="020B0604030504040204" pitchFamily="34" charset="-120"/>
              <a:ea typeface="微軟正黑體" panose="020B0604030504040204" pitchFamily="34" charset="-120"/>
            </a:endParaRPr>
          </a:p>
          <a:p>
            <a:r>
              <a:rPr lang="zh-TW" altLang="en-US" dirty="0" smtClean="0">
                <a:latin typeface="微軟正黑體" panose="020B0604030504040204" pitchFamily="34" charset="-120"/>
                <a:ea typeface="微軟正黑體" panose="020B0604030504040204" pitchFamily="34" charset="-120"/>
              </a:rPr>
              <a:t>但是</a:t>
            </a:r>
            <a:r>
              <a:rPr lang="zh-TW" altLang="en-US" dirty="0">
                <a:latin typeface="微軟正黑體" panose="020B0604030504040204" pitchFamily="34" charset="-120"/>
                <a:ea typeface="微軟正黑體" panose="020B0604030504040204" pitchFamily="34" charset="-120"/>
              </a:rPr>
              <a:t>，從可控性的角度來看，同樣重要的是駕駛員在自動化之後控制車輛的穩定性或一致性。在跟車過程中，這將通過駕駛員</a:t>
            </a:r>
            <a:r>
              <a:rPr lang="en-US" altLang="zh-TW" dirty="0">
                <a:latin typeface="微軟正黑體" panose="020B0604030504040204" pitchFamily="34" charset="-120"/>
                <a:ea typeface="微軟正黑體" panose="020B0604030504040204" pitchFamily="34" charset="-120"/>
              </a:rPr>
              <a:t>THW</a:t>
            </a:r>
            <a:r>
              <a:rPr lang="zh-TW" altLang="en-US" dirty="0">
                <a:latin typeface="微軟正黑體" panose="020B0604030504040204" pitchFamily="34" charset="-120"/>
                <a:ea typeface="微軟正黑體" panose="020B0604030504040204" pitchFamily="34" charset="-120"/>
              </a:rPr>
              <a:t>的變化來反映，這也表明了駕駛員的“安全</a:t>
            </a:r>
            <a:r>
              <a:rPr lang="zh-TW" altLang="en-US" dirty="0" smtClean="0">
                <a:latin typeface="微軟正黑體" panose="020B0604030504040204" pitchFamily="34" charset="-120"/>
                <a:ea typeface="微軟正黑體" panose="020B0604030504040204" pitchFamily="34" charset="-120"/>
              </a:rPr>
              <a:t>邊界”（</a:t>
            </a:r>
            <a:r>
              <a:rPr lang="en-US" altLang="zh-TW" dirty="0" smtClean="0">
                <a:latin typeface="微軟正黑體" panose="020B0604030504040204" pitchFamily="34" charset="-120"/>
                <a:ea typeface="微軟正黑體" panose="020B0604030504040204" pitchFamily="34" charset="-120"/>
              </a:rPr>
              <a:t>Boer , 1999</a:t>
            </a:r>
            <a:r>
              <a:rPr lang="zh-TW" altLang="en-US" dirty="0" smtClean="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5819353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微軟正黑體" panose="020B0604030504040204" pitchFamily="34" charset="-120"/>
                <a:ea typeface="微軟正黑體" panose="020B0604030504040204" pitchFamily="34" charset="-120"/>
              </a:rPr>
              <a:t>結果</a:t>
            </a:r>
            <a:r>
              <a:rPr lang="en-US" altLang="zh-TW" dirty="0" smtClean="0">
                <a:latin typeface="微軟正黑體" panose="020B0604030504040204" pitchFamily="34" charset="-120"/>
                <a:ea typeface="微軟正黑體" panose="020B0604030504040204" pitchFamily="34" charset="-120"/>
              </a:rPr>
              <a:t>-THW</a:t>
            </a:r>
            <a:r>
              <a:rPr lang="zh-TW" altLang="en-US" dirty="0" smtClean="0">
                <a:latin typeface="微軟正黑體" panose="020B0604030504040204" pitchFamily="34" charset="-120"/>
                <a:ea typeface="微軟正黑體" panose="020B0604030504040204" pitchFamily="34" charset="-120"/>
              </a:rPr>
              <a:t>標準差</a:t>
            </a:r>
            <a:endParaRPr lang="zh-TW" altLang="en-US" dirty="0"/>
          </a:p>
        </p:txBody>
      </p:sp>
      <p:sp>
        <p:nvSpPr>
          <p:cNvPr id="3" name="內容版面配置區 2"/>
          <p:cNvSpPr>
            <a:spLocks noGrp="1"/>
          </p:cNvSpPr>
          <p:nvPr>
            <p:ph idx="1"/>
          </p:nvPr>
        </p:nvSpPr>
        <p:spPr/>
        <p:txBody>
          <a:bodyPr/>
          <a:lstStyle/>
          <a:p>
            <a:r>
              <a:rPr lang="en-US" altLang="zh-TW" dirty="0">
                <a:latin typeface="微軟正黑體" panose="020B0604030504040204" pitchFamily="34" charset="-120"/>
                <a:ea typeface="微軟正黑體" panose="020B0604030504040204" pitchFamily="34" charset="-120"/>
              </a:rPr>
              <a:t>2X2</a:t>
            </a:r>
            <a:r>
              <a:rPr lang="zh-TW" altLang="en-US" dirty="0">
                <a:latin typeface="微軟正黑體" panose="020B0604030504040204" pitchFamily="34" charset="-120"/>
                <a:ea typeface="微軟正黑體" panose="020B0604030504040204" pitchFamily="34" charset="-120"/>
              </a:rPr>
              <a:t>方差分析中，比較基準</a:t>
            </a:r>
            <a:r>
              <a:rPr lang="zh-TW" altLang="en-US" dirty="0" smtClean="0">
                <a:latin typeface="微軟正黑體" panose="020B0604030504040204" pitchFamily="34" charset="-120"/>
                <a:ea typeface="微軟正黑體" panose="020B0604030504040204" pitchFamily="34" charset="-120"/>
              </a:rPr>
              <a:t>手動</a:t>
            </a:r>
            <a:r>
              <a:rPr lang="zh-TW" altLang="en-US" dirty="0">
                <a:latin typeface="微軟正黑體" panose="020B0604030504040204" pitchFamily="34" charset="-120"/>
                <a:ea typeface="微軟正黑體" panose="020B0604030504040204" pitchFamily="34" charset="-120"/>
              </a:rPr>
              <a:t>駕駛</a:t>
            </a:r>
            <a:r>
              <a:rPr lang="zh-TW" altLang="en-US" dirty="0" smtClean="0">
                <a:latin typeface="微軟正黑體" panose="020B0604030504040204" pitchFamily="34" charset="-120"/>
                <a:ea typeface="微軟正黑體" panose="020B0604030504040204" pitchFamily="34" charset="-120"/>
              </a:rPr>
              <a:t>和</a:t>
            </a:r>
            <a:r>
              <a:rPr lang="zh-TW" altLang="en-US" dirty="0">
                <a:latin typeface="微軟正黑體" panose="020B0604030504040204" pitchFamily="34" charset="-120"/>
                <a:ea typeface="微軟正黑體" panose="020B0604030504040204" pitchFamily="34" charset="-120"/>
              </a:rPr>
              <a:t>自動化後</a:t>
            </a:r>
            <a:r>
              <a:rPr lang="zh-TW" altLang="en-US" dirty="0" smtClean="0">
                <a:latin typeface="微軟正黑體" panose="020B0604030504040204" pitchFamily="34" charset="-120"/>
                <a:ea typeface="微軟正黑體" panose="020B0604030504040204" pitchFamily="34" charset="-120"/>
              </a:rPr>
              <a:t>手動駕駛</a:t>
            </a:r>
            <a:r>
              <a:rPr lang="en-US" altLang="zh-TW" dirty="0" smtClean="0">
                <a:latin typeface="微軟正黑體" panose="020B0604030504040204" pitchFamily="34" charset="-120"/>
                <a:ea typeface="微軟正黑體" panose="020B0604030504040204" pitchFamily="34" charset="-120"/>
              </a:rPr>
              <a:t>THW</a:t>
            </a:r>
            <a:r>
              <a:rPr lang="zh-TW" altLang="en-US" dirty="0">
                <a:latin typeface="微軟正黑體" panose="020B0604030504040204" pitchFamily="34" charset="-120"/>
                <a:ea typeface="微軟正黑體" panose="020B0604030504040204" pitchFamily="34" charset="-120"/>
              </a:rPr>
              <a:t>的</a:t>
            </a:r>
            <a:r>
              <a:rPr lang="en-US" altLang="zh-TW" dirty="0">
                <a:latin typeface="微軟正黑體" panose="020B0604030504040204" pitchFamily="34" charset="-120"/>
                <a:ea typeface="微軟正黑體" panose="020B0604030504040204" pitchFamily="34" charset="-120"/>
              </a:rPr>
              <a:t>SD</a:t>
            </a:r>
            <a:r>
              <a:rPr lang="zh-TW" altLang="en-US" dirty="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沒有</a:t>
            </a:r>
            <a:r>
              <a:rPr lang="zh-TW" altLang="en-US" dirty="0">
                <a:latin typeface="微軟正黑體" panose="020B0604030504040204" pitchFamily="34" charset="-120"/>
                <a:ea typeface="微軟正黑體" panose="020B0604030504040204" pitchFamily="34" charset="-120"/>
              </a:rPr>
              <a:t>經歷</a:t>
            </a:r>
            <a:r>
              <a:rPr lang="zh-TW" altLang="en-US" dirty="0" smtClean="0">
                <a:latin typeface="微軟正黑體" panose="020B0604030504040204" pitchFamily="34" charset="-120"/>
                <a:ea typeface="微軟正黑體" panose="020B0604030504040204" pitchFamily="34" charset="-120"/>
              </a:rPr>
              <a:t>於</a:t>
            </a:r>
            <a:r>
              <a:rPr lang="zh-TW" altLang="en-US" dirty="0">
                <a:latin typeface="微軟正黑體" panose="020B0604030504040204" pitchFamily="34" charset="-120"/>
                <a:ea typeface="微軟正黑體" panose="020B0604030504040204" pitchFamily="34" charset="-120"/>
              </a:rPr>
              <a:t>自動化的影響，沒有自動化水平的影響以及沒有交互作用（圖 </a:t>
            </a:r>
            <a:r>
              <a:rPr lang="en-US" altLang="zh-TW" dirty="0">
                <a:latin typeface="微軟正黑體" panose="020B0604030504040204" pitchFamily="34" charset="-120"/>
                <a:ea typeface="微軟正黑體" panose="020B0604030504040204" pitchFamily="34" charset="-120"/>
              </a:rPr>
              <a:t>6</a:t>
            </a:r>
            <a:r>
              <a:rPr lang="zh-TW" altLang="en-US" dirty="0">
                <a:latin typeface="微軟正黑體" panose="020B0604030504040204" pitchFamily="34" charset="-120"/>
                <a:ea typeface="微軟正黑體" panose="020B0604030504040204" pitchFamily="34" charset="-120"/>
              </a:rPr>
              <a:t>）。這些結果表明，雖然駕駛員在自動跟車後可能會減少跟車時的</a:t>
            </a:r>
            <a:r>
              <a:rPr lang="en-US" altLang="zh-TW" dirty="0">
                <a:latin typeface="微軟正黑體" panose="020B0604030504040204" pitchFamily="34" charset="-120"/>
                <a:ea typeface="微軟正黑體" panose="020B0604030504040204" pitchFamily="34" charset="-120"/>
              </a:rPr>
              <a:t>THW</a:t>
            </a:r>
            <a:r>
              <a:rPr lang="zh-TW" altLang="en-US" dirty="0">
                <a:latin typeface="微軟正黑體" panose="020B0604030504040204" pitchFamily="34" charset="-120"/>
                <a:ea typeface="微軟正黑體" panose="020B0604030504040204" pitchFamily="34" charset="-120"/>
              </a:rPr>
              <a:t>，但在不同條件下他們的行為是相當一致的。</a:t>
            </a:r>
          </a:p>
        </p:txBody>
      </p:sp>
      <p:pic>
        <p:nvPicPr>
          <p:cNvPr id="9218" name="Picture 2" descr="圖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5066" y="3709860"/>
            <a:ext cx="4424738" cy="3074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2052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微軟正黑體" panose="020B0604030504040204" pitchFamily="34" charset="-120"/>
                <a:ea typeface="微軟正黑體" panose="020B0604030504040204" pitchFamily="34" charset="-120"/>
              </a:rPr>
              <a:t>結果</a:t>
            </a:r>
            <a:r>
              <a:rPr lang="en-US" altLang="zh-TW" dirty="0" smtClean="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主觀評估</a:t>
            </a:r>
            <a:endParaRPr lang="zh-TW" altLang="en-US" dirty="0"/>
          </a:p>
        </p:txBody>
      </p:sp>
      <p:pic>
        <p:nvPicPr>
          <p:cNvPr id="8194" name="Picture 2" descr="圖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183" y="1407937"/>
            <a:ext cx="7511474" cy="4463023"/>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721822" y="5870960"/>
            <a:ext cx="10748356" cy="646331"/>
          </a:xfrm>
          <a:prstGeom prst="rect">
            <a:avLst/>
          </a:prstGeom>
        </p:spPr>
        <p:txBody>
          <a:bodyPr wrap="square">
            <a:spAutoFit/>
          </a:bodyPr>
          <a:lstStyle/>
          <a:p>
            <a:r>
              <a:rPr lang="zh-TW" altLang="en-US" dirty="0" smtClean="0">
                <a:latin typeface="微軟正黑體" panose="020B0604030504040204" pitchFamily="34" charset="-120"/>
                <a:ea typeface="微軟正黑體" panose="020B0604030504040204" pitchFamily="34" charset="-120"/>
              </a:rPr>
              <a:t>對</a:t>
            </a:r>
            <a:r>
              <a:rPr lang="en-US" altLang="zh-TW" dirty="0">
                <a:latin typeface="微軟正黑體" panose="020B0604030504040204" pitchFamily="34" charset="-120"/>
                <a:ea typeface="微軟正黑體" panose="020B0604030504040204" pitchFamily="34" charset="-120"/>
              </a:rPr>
              <a:t>ADS</a:t>
            </a:r>
            <a:r>
              <a:rPr lang="zh-TW" altLang="en-US" dirty="0">
                <a:latin typeface="微軟正黑體" panose="020B0604030504040204" pitchFamily="34" charset="-120"/>
                <a:ea typeface="微軟正黑體" panose="020B0604030504040204" pitchFamily="34" charset="-120"/>
              </a:rPr>
              <a:t>的行為進行主觀評估（</a:t>
            </a:r>
            <a:r>
              <a:rPr lang="zh-TW" altLang="en-US" dirty="0" smtClean="0">
                <a:latin typeface="微軟正黑體" panose="020B0604030504040204" pitchFamily="34" charset="-120"/>
                <a:ea typeface="微軟正黑體" panose="020B0604030504040204" pitchFamily="34" charset="-120"/>
              </a:rPr>
              <a:t>圖前三</a:t>
            </a:r>
            <a:r>
              <a:rPr lang="zh-TW" altLang="en-US" dirty="0">
                <a:latin typeface="微軟正黑體" panose="020B0604030504040204" pitchFamily="34" charset="-120"/>
                <a:ea typeface="微軟正黑體" panose="020B0604030504040204" pitchFamily="34" charset="-120"/>
              </a:rPr>
              <a:t>個問題 ）。還要求駕駛員評估每次駕駛後的行為變化（</a:t>
            </a:r>
            <a:r>
              <a:rPr lang="zh-TW" altLang="en-US" dirty="0" smtClean="0">
                <a:latin typeface="微軟正黑體" panose="020B0604030504040204" pitchFamily="34" charset="-120"/>
                <a:ea typeface="微軟正黑體" panose="020B0604030504040204" pitchFamily="34" charset="-120"/>
              </a:rPr>
              <a:t>圖底部</a:t>
            </a:r>
            <a:r>
              <a:rPr lang="zh-TW" altLang="en-US" dirty="0">
                <a:latin typeface="微軟正黑體" panose="020B0604030504040204" pitchFamily="34" charset="-120"/>
                <a:ea typeface="微軟正黑體" panose="020B0604030504040204" pitchFamily="34" charset="-120"/>
              </a:rPr>
              <a:t>三個問題 ）。</a:t>
            </a:r>
          </a:p>
        </p:txBody>
      </p:sp>
    </p:spTree>
    <p:extLst>
      <p:ext uri="{BB962C8B-B14F-4D97-AF65-F5344CB8AC3E}">
        <p14:creationId xmlns:p14="http://schemas.microsoft.com/office/powerpoint/2010/main" val="873295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微軟正黑體" panose="020B0604030504040204" pitchFamily="34" charset="-120"/>
                <a:ea typeface="微軟正黑體" panose="020B0604030504040204" pitchFamily="34" charset="-120"/>
              </a:rPr>
              <a:t>結果</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主觀評估</a:t>
            </a:r>
            <a:endParaRPr lang="zh-TW" altLang="en-US" dirty="0"/>
          </a:p>
        </p:txBody>
      </p:sp>
      <p:sp>
        <p:nvSpPr>
          <p:cNvPr id="3" name="內容版面配置區 2"/>
          <p:cNvSpPr>
            <a:spLocks noGrp="1"/>
          </p:cNvSpPr>
          <p:nvPr>
            <p:ph idx="1"/>
          </p:nvPr>
        </p:nvSpPr>
        <p:spPr/>
        <p:txBody>
          <a:bodyPr/>
          <a:lstStyle/>
          <a:p>
            <a:r>
              <a:rPr lang="en-US" altLang="zh-TW" dirty="0">
                <a:latin typeface="微軟正黑體" panose="020B0604030504040204" pitchFamily="34" charset="-120"/>
                <a:ea typeface="微軟正黑體" panose="020B0604030504040204" pitchFamily="34" charset="-120"/>
              </a:rPr>
              <a:t>76</a:t>
            </a:r>
            <a:r>
              <a:rPr lang="zh-TW" altLang="en-US" dirty="0">
                <a:latin typeface="微軟正黑體" panose="020B0604030504040204" pitchFamily="34" charset="-120"/>
                <a:ea typeface="微軟正黑體" panose="020B0604030504040204" pitchFamily="34" charset="-120"/>
              </a:rPr>
              <a:t>％的駕駛員感覺在長</a:t>
            </a:r>
            <a:r>
              <a:rPr lang="en-US" altLang="zh-TW" dirty="0">
                <a:latin typeface="微軟正黑體" panose="020B0604030504040204" pitchFamily="34" charset="-120"/>
                <a:ea typeface="微軟正黑體" panose="020B0604030504040204" pitchFamily="34" charset="-120"/>
              </a:rPr>
              <a:t>THW</a:t>
            </a:r>
            <a:r>
              <a:rPr lang="zh-TW" altLang="en-US" dirty="0">
                <a:latin typeface="微軟正黑體" panose="020B0604030504040204" pitchFamily="34" charset="-120"/>
                <a:ea typeface="微軟正黑體" panose="020B0604030504040204" pitchFamily="34" charset="-120"/>
              </a:rPr>
              <a:t>情況下</a:t>
            </a:r>
            <a:r>
              <a:rPr lang="en-US" altLang="zh-TW" dirty="0">
                <a:latin typeface="微軟正黑體" panose="020B0604030504040204" pitchFamily="34" charset="-120"/>
                <a:ea typeface="微軟正黑體" panose="020B0604030504040204" pitchFamily="34" charset="-120"/>
              </a:rPr>
              <a:t>ADS</a:t>
            </a:r>
            <a:r>
              <a:rPr lang="zh-TW" altLang="en-US" dirty="0">
                <a:latin typeface="微軟正黑體" panose="020B0604030504040204" pitchFamily="34" charset="-120"/>
                <a:ea typeface="微軟正黑體" panose="020B0604030504040204" pitchFamily="34" charset="-120"/>
              </a:rPr>
              <a:t>與前方汽車保持安全距離，而</a:t>
            </a:r>
            <a:r>
              <a:rPr lang="en-US" altLang="zh-TW" dirty="0">
                <a:latin typeface="微軟正黑體" panose="020B0604030504040204" pitchFamily="34" charset="-120"/>
                <a:ea typeface="微軟正黑體" panose="020B0604030504040204" pitchFamily="34" charset="-120"/>
              </a:rPr>
              <a:t>84</a:t>
            </a:r>
            <a:r>
              <a:rPr lang="zh-TW" altLang="en-US" dirty="0">
                <a:latin typeface="微軟正黑體" panose="020B0604030504040204" pitchFamily="34" charset="-120"/>
                <a:ea typeface="微軟正黑體" panose="020B0604030504040204" pitchFamily="34" charset="-120"/>
              </a:rPr>
              <a:t>％的駕駛員不同意短</a:t>
            </a:r>
            <a:r>
              <a:rPr lang="en-US" altLang="zh-TW" dirty="0">
                <a:latin typeface="微軟正黑體" panose="020B0604030504040204" pitchFamily="34" charset="-120"/>
                <a:ea typeface="微軟正黑體" panose="020B0604030504040204" pitchFamily="34" charset="-120"/>
              </a:rPr>
              <a:t>THW</a:t>
            </a:r>
            <a:r>
              <a:rPr lang="zh-TW" altLang="en-US" dirty="0">
                <a:latin typeface="微軟正黑體" panose="020B0604030504040204" pitchFamily="34" charset="-120"/>
                <a:ea typeface="微軟正黑體" panose="020B0604030504040204" pitchFamily="34" charset="-120"/>
              </a:rPr>
              <a:t>情況下的說法</a:t>
            </a:r>
            <a:r>
              <a:rPr lang="zh-TW" altLang="en-US" dirty="0" smtClean="0">
                <a:latin typeface="微軟正黑體" panose="020B0604030504040204" pitchFamily="34" charset="-120"/>
                <a:ea typeface="微軟正黑體" panose="020B0604030504040204" pitchFamily="34" charset="-120"/>
              </a:rPr>
              <a:t>。</a:t>
            </a:r>
            <a:endParaRPr lang="en-US" altLang="zh-TW" dirty="0" smtClean="0">
              <a:latin typeface="微軟正黑體" panose="020B0604030504040204" pitchFamily="34" charset="-120"/>
              <a:ea typeface="微軟正黑體" panose="020B0604030504040204" pitchFamily="34" charset="-120"/>
            </a:endParaRPr>
          </a:p>
          <a:p>
            <a:r>
              <a:rPr lang="zh-TW" altLang="en-US" dirty="0" smtClean="0">
                <a:latin typeface="微軟正黑體" panose="020B0604030504040204" pitchFamily="34" charset="-120"/>
                <a:ea typeface="微軟正黑體" panose="020B0604030504040204" pitchFamily="34" charset="-120"/>
              </a:rPr>
              <a:t>對於長和短</a:t>
            </a:r>
            <a:r>
              <a:rPr lang="en-US" altLang="zh-TW" dirty="0" smtClean="0">
                <a:latin typeface="微軟正黑體" panose="020B0604030504040204" pitchFamily="34" charset="-120"/>
                <a:ea typeface="微軟正黑體" panose="020B0604030504040204" pitchFamily="34" charset="-120"/>
              </a:rPr>
              <a:t>THW</a:t>
            </a:r>
            <a:r>
              <a:rPr lang="zh-TW" altLang="en-US" dirty="0">
                <a:latin typeface="微軟正黑體" panose="020B0604030504040204" pitchFamily="34" charset="-120"/>
                <a:ea typeface="微軟正黑體" panose="020B0604030504040204" pitchFamily="34" charset="-120"/>
              </a:rPr>
              <a:t>條件，大多數駕駛員（分別為</a:t>
            </a:r>
            <a:r>
              <a:rPr lang="en-US" altLang="zh-TW" dirty="0">
                <a:latin typeface="微軟正黑體" panose="020B0604030504040204" pitchFamily="34" charset="-120"/>
                <a:ea typeface="微軟正黑體" panose="020B0604030504040204" pitchFamily="34" charset="-120"/>
              </a:rPr>
              <a:t>84</a:t>
            </a:r>
            <a:r>
              <a:rPr lang="zh-TW" altLang="en-US" dirty="0">
                <a:latin typeface="微軟正黑體" panose="020B0604030504040204" pitchFamily="34" charset="-120"/>
                <a:ea typeface="微軟正黑體" panose="020B0604030504040204" pitchFamily="34" charset="-120"/>
              </a:rPr>
              <a:t>％和</a:t>
            </a:r>
            <a:r>
              <a:rPr lang="en-US" altLang="zh-TW" dirty="0">
                <a:latin typeface="微軟正黑體" panose="020B0604030504040204" pitchFamily="34" charset="-120"/>
                <a:ea typeface="微軟正黑體" panose="020B0604030504040204" pitchFamily="34" charset="-120"/>
              </a:rPr>
              <a:t>92</a:t>
            </a:r>
            <a:r>
              <a:rPr lang="zh-TW" altLang="en-US" dirty="0">
                <a:latin typeface="微軟正黑體" panose="020B0604030504040204" pitchFamily="34" charset="-120"/>
                <a:ea typeface="微軟正黑體" panose="020B0604030504040204" pitchFamily="34" charset="-120"/>
              </a:rPr>
              <a:t>％）並不認為</a:t>
            </a:r>
            <a:r>
              <a:rPr lang="en-US" altLang="zh-TW" dirty="0">
                <a:latin typeface="微軟正黑體" panose="020B0604030504040204" pitchFamily="34" charset="-120"/>
                <a:ea typeface="微軟正黑體" panose="020B0604030504040204" pitchFamily="34" charset="-120"/>
              </a:rPr>
              <a:t>ADS</a:t>
            </a:r>
            <a:r>
              <a:rPr lang="zh-TW" altLang="en-US" dirty="0">
                <a:latin typeface="微軟正黑體" panose="020B0604030504040204" pitchFamily="34" charset="-120"/>
                <a:ea typeface="微軟正黑體" panose="020B0604030504040204" pitchFamily="34" charset="-120"/>
              </a:rPr>
              <a:t>應該與前方的汽車保持更近的距離</a:t>
            </a:r>
            <a:r>
              <a:rPr lang="zh-TW" altLang="en-US" dirty="0" smtClean="0">
                <a:latin typeface="微軟正黑體" panose="020B0604030504040204" pitchFamily="34" charset="-120"/>
                <a:ea typeface="微軟正黑體" panose="020B0604030504040204" pitchFamily="34" charset="-120"/>
              </a:rPr>
              <a:t>。</a:t>
            </a:r>
            <a:endParaRPr lang="en-US" altLang="zh-TW" dirty="0" smtClean="0">
              <a:latin typeface="微軟正黑體" panose="020B0604030504040204" pitchFamily="34" charset="-120"/>
              <a:ea typeface="微軟正黑體" panose="020B0604030504040204" pitchFamily="34" charset="-120"/>
            </a:endParaRPr>
          </a:p>
          <a:p>
            <a:r>
              <a:rPr lang="zh-TW" altLang="en-US" dirty="0" smtClean="0">
                <a:latin typeface="微軟正黑體" panose="020B0604030504040204" pitchFamily="34" charset="-120"/>
                <a:ea typeface="微軟正黑體" panose="020B0604030504040204" pitchFamily="34" charset="-120"/>
              </a:rPr>
              <a:t>但是</a:t>
            </a:r>
            <a:r>
              <a:rPr lang="zh-TW" altLang="en-US" dirty="0">
                <a:latin typeface="微軟正黑體" panose="020B0604030504040204" pitchFamily="34" charset="-120"/>
                <a:ea typeface="微軟正黑體" panose="020B0604030504040204" pitchFamily="34" charset="-120"/>
              </a:rPr>
              <a:t>，在短</a:t>
            </a:r>
            <a:r>
              <a:rPr lang="en-US" altLang="zh-TW" dirty="0">
                <a:latin typeface="微軟正黑體" panose="020B0604030504040204" pitchFamily="34" charset="-120"/>
                <a:ea typeface="微軟正黑體" panose="020B0604030504040204" pitchFamily="34" charset="-120"/>
              </a:rPr>
              <a:t>THW</a:t>
            </a:r>
            <a:r>
              <a:rPr lang="zh-TW" altLang="en-US" dirty="0">
                <a:latin typeface="微軟正黑體" panose="020B0604030504040204" pitchFamily="34" charset="-120"/>
                <a:ea typeface="微軟正黑體" panose="020B0604030504040204" pitchFamily="34" charset="-120"/>
              </a:rPr>
              <a:t>條件下，駕駛員之間達成了更多共識，即</a:t>
            </a:r>
            <a:r>
              <a:rPr lang="en-US" altLang="zh-TW" dirty="0">
                <a:latin typeface="微軟正黑體" panose="020B0604030504040204" pitchFamily="34" charset="-120"/>
                <a:ea typeface="微軟正黑體" panose="020B0604030504040204" pitchFamily="34" charset="-120"/>
              </a:rPr>
              <a:t>ADS</a:t>
            </a:r>
            <a:r>
              <a:rPr lang="zh-TW" altLang="en-US" dirty="0">
                <a:latin typeface="微軟正黑體" panose="020B0604030504040204" pitchFamily="34" charset="-120"/>
                <a:ea typeface="微軟正黑體" panose="020B0604030504040204" pitchFamily="34" charset="-120"/>
              </a:rPr>
              <a:t>應該與領先車輛保持更長的距離</a:t>
            </a:r>
            <a:r>
              <a:rPr lang="zh-TW" altLang="en-US" dirty="0" smtClean="0">
                <a:latin typeface="微軟正黑體" panose="020B0604030504040204" pitchFamily="34" charset="-120"/>
                <a:ea typeface="微軟正黑體" panose="020B0604030504040204" pitchFamily="34" charset="-120"/>
              </a:rPr>
              <a:t>。</a:t>
            </a:r>
            <a:endParaRPr lang="en-US" altLang="zh-TW" dirty="0" smtClean="0">
              <a:latin typeface="微軟正黑體" panose="020B0604030504040204" pitchFamily="34" charset="-120"/>
              <a:ea typeface="微軟正黑體" panose="020B0604030504040204" pitchFamily="34" charset="-120"/>
            </a:endParaRPr>
          </a:p>
          <a:p>
            <a:r>
              <a:rPr lang="zh-TW" altLang="en-US" dirty="0" smtClean="0">
                <a:latin typeface="微軟正黑體" panose="020B0604030504040204" pitchFamily="34" charset="-120"/>
                <a:ea typeface="微軟正黑體" panose="020B0604030504040204" pitchFamily="34" charset="-120"/>
              </a:rPr>
              <a:t>這些</a:t>
            </a:r>
            <a:r>
              <a:rPr lang="zh-TW" altLang="en-US" dirty="0">
                <a:latin typeface="微軟正黑體" panose="020B0604030504040204" pitchFamily="34" charset="-120"/>
                <a:ea typeface="微軟正黑體" panose="020B0604030504040204" pitchFamily="34" charset="-120"/>
              </a:rPr>
              <a:t>反應表明，駕駛員能夠區分實驗條件，而長</a:t>
            </a:r>
            <a:r>
              <a:rPr lang="en-US" altLang="zh-TW" dirty="0">
                <a:latin typeface="微軟正黑體" panose="020B0604030504040204" pitchFamily="34" charset="-120"/>
                <a:ea typeface="微軟正黑體" panose="020B0604030504040204" pitchFamily="34" charset="-120"/>
              </a:rPr>
              <a:t>THW</a:t>
            </a:r>
            <a:r>
              <a:rPr lang="zh-TW" altLang="en-US" dirty="0">
                <a:latin typeface="微軟正黑體" panose="020B0604030504040204" pitchFamily="34" charset="-120"/>
                <a:ea typeface="微軟正黑體" panose="020B0604030504040204" pitchFamily="34" charset="-120"/>
              </a:rPr>
              <a:t>條件通常是可以忍受的，而短</a:t>
            </a:r>
            <a:r>
              <a:rPr lang="en-US" altLang="zh-TW" dirty="0">
                <a:latin typeface="微軟正黑體" panose="020B0604030504040204" pitchFamily="34" charset="-120"/>
                <a:ea typeface="微軟正黑體" panose="020B0604030504040204" pitchFamily="34" charset="-120"/>
              </a:rPr>
              <a:t>THW</a:t>
            </a:r>
            <a:r>
              <a:rPr lang="zh-TW" altLang="en-US" dirty="0">
                <a:latin typeface="微軟正黑體" panose="020B0604030504040204" pitchFamily="34" charset="-120"/>
                <a:ea typeface="微軟正黑體" panose="020B0604030504040204" pitchFamily="34" charset="-120"/>
              </a:rPr>
              <a:t>被認為是不安全的。</a:t>
            </a:r>
          </a:p>
        </p:txBody>
      </p:sp>
    </p:spTree>
    <p:extLst>
      <p:ext uri="{BB962C8B-B14F-4D97-AF65-F5344CB8AC3E}">
        <p14:creationId xmlns:p14="http://schemas.microsoft.com/office/powerpoint/2010/main" val="27057844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微軟正黑體" panose="020B0604030504040204" pitchFamily="34" charset="-120"/>
                <a:ea typeface="微軟正黑體" panose="020B0604030504040204" pitchFamily="34" charset="-120"/>
              </a:rPr>
              <a:t>結果</a:t>
            </a:r>
            <a:r>
              <a:rPr lang="en-US" altLang="zh-TW" dirty="0" smtClean="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討論和結論</a:t>
            </a:r>
            <a:endParaRPr lang="zh-TW" altLang="en-US" dirty="0"/>
          </a:p>
        </p:txBody>
      </p:sp>
      <p:sp>
        <p:nvSpPr>
          <p:cNvPr id="3" name="內容版面配置區 2"/>
          <p:cNvSpPr>
            <a:spLocks noGrp="1"/>
          </p:cNvSpPr>
          <p:nvPr>
            <p:ph idx="1"/>
          </p:nvPr>
        </p:nvSpPr>
        <p:spPr/>
        <p:txBody>
          <a:bodyPr>
            <a:normAutofit/>
          </a:bodyPr>
          <a:lstStyle/>
          <a:p>
            <a:r>
              <a:rPr lang="zh-TW" altLang="en-US" dirty="0">
                <a:latin typeface="微軟正黑體" panose="020B0604030504040204" pitchFamily="34" charset="-120"/>
                <a:ea typeface="微軟正黑體" panose="020B0604030504040204" pitchFamily="34" charset="-120"/>
              </a:rPr>
              <a:t>我們的結果表明，與“</a:t>
            </a:r>
            <a:r>
              <a:rPr lang="zh-TW" altLang="en-US" dirty="0" smtClean="0">
                <a:latin typeface="微軟正黑體" panose="020B0604030504040204" pitchFamily="34" charset="-120"/>
                <a:ea typeface="微軟正黑體" panose="020B0604030504040204" pitchFamily="34" charset="-120"/>
              </a:rPr>
              <a:t>基準手動駕駛”</a:t>
            </a:r>
            <a:r>
              <a:rPr lang="zh-TW" altLang="en-US" dirty="0">
                <a:latin typeface="微軟正黑體" panose="020B0604030504040204" pitchFamily="34" charset="-120"/>
                <a:ea typeface="微軟正黑體" panose="020B0604030504040204" pitchFamily="34" charset="-120"/>
              </a:rPr>
              <a:t>相比，駕駛員在所有自動化後驅動器中都大大減少</a:t>
            </a:r>
            <a:r>
              <a:rPr lang="zh-TW" altLang="en-US" dirty="0" smtClean="0">
                <a:latin typeface="微軟正黑體" panose="020B0604030504040204" pitchFamily="34" charset="-120"/>
                <a:ea typeface="微軟正黑體" panose="020B0604030504040204" pitchFamily="34" charset="-120"/>
              </a:rPr>
              <a:t>了</a:t>
            </a:r>
            <a:r>
              <a:rPr lang="en-US" altLang="zh-TW" dirty="0" smtClean="0">
                <a:latin typeface="微軟正黑體" panose="020B0604030504040204" pitchFamily="34" charset="-120"/>
                <a:ea typeface="微軟正黑體" panose="020B0604030504040204" pitchFamily="34" charset="-120"/>
              </a:rPr>
              <a:t>THW</a:t>
            </a:r>
            <a:r>
              <a:rPr lang="zh-TW" altLang="en-US" dirty="0" smtClean="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這與</a:t>
            </a:r>
            <a:r>
              <a:rPr lang="en-US" altLang="zh-TW" dirty="0" err="1" smtClean="0">
                <a:latin typeface="微軟正黑體" panose="020B0604030504040204" pitchFamily="34" charset="-120"/>
                <a:ea typeface="微軟正黑體" panose="020B0604030504040204" pitchFamily="34" charset="-120"/>
              </a:rPr>
              <a:t>Skottke</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2014</a:t>
            </a:r>
            <a:r>
              <a:rPr lang="zh-TW" altLang="en-US" dirty="0" smtClean="0">
                <a:latin typeface="微軟正黑體" panose="020B0604030504040204" pitchFamily="34" charset="-120"/>
                <a:ea typeface="微軟正黑體" panose="020B0604030504040204" pitchFamily="34" charset="-120"/>
              </a:rPr>
              <a:t>）等</a:t>
            </a:r>
            <a:r>
              <a:rPr lang="zh-TW" altLang="en-US" dirty="0">
                <a:latin typeface="微軟正黑體" panose="020B0604030504040204" pitchFamily="34" charset="-120"/>
                <a:ea typeface="微軟正黑體" panose="020B0604030504040204" pitchFamily="34" charset="-120"/>
              </a:rPr>
              <a:t>人的發現是一致的</a:t>
            </a:r>
            <a:r>
              <a:rPr lang="zh-TW" altLang="en-US" dirty="0" smtClean="0">
                <a:latin typeface="微軟正黑體" panose="020B0604030504040204" pitchFamily="34" charset="-120"/>
                <a:ea typeface="微軟正黑體" panose="020B0604030504040204" pitchFamily="34" charset="-120"/>
              </a:rPr>
              <a:t>。</a:t>
            </a:r>
            <a:endParaRPr lang="en-US" altLang="zh-TW" dirty="0" smtClean="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這可以通過風險動態平衡理論來解釋，因為隨著駕駛員在自動駕駛過程中對較短的</a:t>
            </a:r>
            <a:r>
              <a:rPr lang="en-US" altLang="zh-TW" dirty="0">
                <a:latin typeface="微軟正黑體" panose="020B0604030504040204" pitchFamily="34" charset="-120"/>
                <a:ea typeface="微軟正黑體" panose="020B0604030504040204" pitchFamily="34" charset="-120"/>
              </a:rPr>
              <a:t>THW</a:t>
            </a:r>
            <a:r>
              <a:rPr lang="zh-TW" altLang="en-US" dirty="0">
                <a:latin typeface="微軟正黑體" panose="020B0604030504040204" pitchFamily="34" charset="-120"/>
                <a:ea typeface="微軟正黑體" panose="020B0604030504040204" pitchFamily="34" charset="-120"/>
              </a:rPr>
              <a:t>越來越熟悉和舒適，他們會調整可接受風險的</a:t>
            </a:r>
            <a:r>
              <a:rPr lang="zh-TW" altLang="en-US" dirty="0" smtClean="0">
                <a:latin typeface="微軟正黑體" panose="020B0604030504040204" pitchFamily="34" charset="-120"/>
                <a:ea typeface="微軟正黑體" panose="020B0604030504040204" pitchFamily="34" charset="-120"/>
              </a:rPr>
              <a:t>範圍。</a:t>
            </a:r>
            <a:endParaRPr lang="en-US" altLang="zh-TW" dirty="0" smtClean="0">
              <a:latin typeface="微軟正黑體" panose="020B0604030504040204" pitchFamily="34" charset="-120"/>
              <a:ea typeface="微軟正黑體" panose="020B0604030504040204" pitchFamily="34" charset="-120"/>
            </a:endParaRPr>
          </a:p>
          <a:p>
            <a:r>
              <a:rPr lang="zh-TW" altLang="en-US" dirty="0" smtClean="0">
                <a:latin typeface="微軟正黑體" panose="020B0604030504040204" pitchFamily="34" charset="-120"/>
                <a:ea typeface="微軟正黑體" panose="020B0604030504040204" pitchFamily="34" charset="-120"/>
              </a:rPr>
              <a:t>換句話說</a:t>
            </a:r>
            <a:r>
              <a:rPr lang="zh-TW" altLang="en-US" dirty="0">
                <a:latin typeface="微軟正黑體" panose="020B0604030504040204" pitchFamily="34" charset="-120"/>
                <a:ea typeface="微軟正黑體" panose="020B0604030504040204" pitchFamily="34" charset="-120"/>
              </a:rPr>
              <a:t>，儘管沒有控制車輛，但是駕駛員習慣於在較短的距離上跟隨而沒有負面結果。但是，隨著駕駛員恢復手動控制，這種適應性風險邊界會延續到他們自己的手動駕駛中，他們接受的</a:t>
            </a:r>
            <a:r>
              <a:rPr lang="en-US" altLang="zh-TW" dirty="0">
                <a:latin typeface="微軟正黑體" panose="020B0604030504040204" pitchFamily="34" charset="-120"/>
                <a:ea typeface="微軟正黑體" panose="020B0604030504040204" pitchFamily="34" charset="-120"/>
              </a:rPr>
              <a:t>THW</a:t>
            </a:r>
            <a:r>
              <a:rPr lang="zh-TW" altLang="en-US" dirty="0">
                <a:latin typeface="微軟正黑體" panose="020B0604030504040204" pitchFamily="34" charset="-120"/>
                <a:ea typeface="微軟正黑體" panose="020B0604030504040204" pitchFamily="34" charset="-120"/>
              </a:rPr>
              <a:t>比以前要短</a:t>
            </a:r>
            <a:r>
              <a:rPr lang="zh-TW" altLang="en-US" dirty="0" smtClean="0">
                <a:latin typeface="微軟正黑體" panose="020B0604030504040204" pitchFamily="34" charset="-120"/>
                <a:ea typeface="微軟正黑體" panose="020B0604030504040204" pitchFamily="34" charset="-120"/>
              </a:rPr>
              <a:t>。</a:t>
            </a:r>
            <a:endParaRPr lang="en-US" altLang="zh-TW" dirty="0" smtClean="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0972344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微軟正黑體" panose="020B0604030504040204" pitchFamily="34" charset="-120"/>
                <a:ea typeface="微軟正黑體" panose="020B0604030504040204" pitchFamily="34" charset="-120"/>
              </a:rPr>
              <a:t>結果</a:t>
            </a:r>
            <a:r>
              <a:rPr lang="en-US" altLang="zh-TW" dirty="0" smtClean="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討論和結論</a:t>
            </a:r>
            <a:endParaRPr lang="zh-TW" altLang="en-US" dirty="0"/>
          </a:p>
        </p:txBody>
      </p:sp>
      <p:sp>
        <p:nvSpPr>
          <p:cNvPr id="3" name="內容版面配置區 2"/>
          <p:cNvSpPr>
            <a:spLocks noGrp="1"/>
          </p:cNvSpPr>
          <p:nvPr>
            <p:ph idx="1"/>
          </p:nvPr>
        </p:nvSpPr>
        <p:spPr/>
        <p:txBody>
          <a:bodyPr>
            <a:normAutofit/>
          </a:bodyPr>
          <a:lstStyle/>
          <a:p>
            <a:r>
              <a:rPr lang="zh-TW" altLang="en-US" dirty="0" smtClean="0">
                <a:latin typeface="微軟正黑體" panose="020B0604030504040204" pitchFamily="34" charset="-120"/>
                <a:ea typeface="微軟正黑體" panose="020B0604030504040204" pitchFamily="34" charset="-120"/>
              </a:rPr>
              <a:t>觀察</a:t>
            </a:r>
            <a:r>
              <a:rPr lang="zh-TW" altLang="en-US" dirty="0">
                <a:latin typeface="微軟正黑體" panose="020B0604030504040204" pitchFamily="34" charset="-120"/>
                <a:ea typeface="微軟正黑體" panose="020B0604030504040204" pitchFamily="34" charset="-120"/>
              </a:rPr>
              <a:t>到的行為變化證明了我們對自動駕駛後可能增加的對尾部碰撞的敏感性的擔憂，因為較短的</a:t>
            </a:r>
            <a:r>
              <a:rPr lang="en-US" altLang="zh-TW" dirty="0">
                <a:latin typeface="微軟正黑體" panose="020B0604030504040204" pitchFamily="34" charset="-120"/>
                <a:ea typeface="微軟正黑體" panose="020B0604030504040204" pitchFamily="34" charset="-120"/>
              </a:rPr>
              <a:t>THW</a:t>
            </a:r>
            <a:r>
              <a:rPr lang="zh-TW" altLang="en-US" dirty="0">
                <a:latin typeface="微軟正黑體" panose="020B0604030504040204" pitchFamily="34" charset="-120"/>
                <a:ea typeface="微軟正黑體" panose="020B0604030504040204" pitchFamily="34" charset="-120"/>
              </a:rPr>
              <a:t>會增加尾部碰撞的風險（</a:t>
            </a:r>
            <a:r>
              <a:rPr lang="en-US" altLang="zh-TW" dirty="0">
                <a:latin typeface="微軟正黑體" panose="020B0604030504040204" pitchFamily="34" charset="-120"/>
                <a:ea typeface="微軟正黑體" panose="020B0604030504040204" pitchFamily="34" charset="-120"/>
              </a:rPr>
              <a:t>Lee</a:t>
            </a:r>
            <a:r>
              <a:rPr lang="zh-TW" altLang="en-US" dirty="0">
                <a:latin typeface="微軟正黑體" panose="020B0604030504040204" pitchFamily="34" charset="-120"/>
                <a:ea typeface="微軟正黑體" panose="020B0604030504040204" pitchFamily="34" charset="-120"/>
              </a:rPr>
              <a:t>，</a:t>
            </a:r>
            <a:r>
              <a:rPr lang="en-US" altLang="zh-TW" dirty="0" err="1">
                <a:latin typeface="微軟正黑體" panose="020B0604030504040204" pitchFamily="34" charset="-120"/>
                <a:ea typeface="微軟正黑體" panose="020B0604030504040204" pitchFamily="34" charset="-120"/>
              </a:rPr>
              <a:t>Llaneras</a:t>
            </a:r>
            <a:r>
              <a:rPr lang="zh-TW" altLang="en-US" dirty="0">
                <a:latin typeface="微軟正黑體" panose="020B0604030504040204" pitchFamily="34" charset="-120"/>
                <a:ea typeface="微軟正黑體" panose="020B0604030504040204" pitchFamily="34" charset="-120"/>
              </a:rPr>
              <a:t>，</a:t>
            </a:r>
            <a:r>
              <a:rPr lang="en-US" altLang="zh-TW" dirty="0" err="1">
                <a:latin typeface="微軟正黑體" panose="020B0604030504040204" pitchFamily="34" charset="-120"/>
                <a:ea typeface="微軟正黑體" panose="020B0604030504040204" pitchFamily="34" charset="-120"/>
              </a:rPr>
              <a:t>Klauer</a:t>
            </a:r>
            <a:r>
              <a:rPr lang="zh-TW" altLang="en-US" dirty="0">
                <a:latin typeface="微軟正黑體" panose="020B0604030504040204" pitchFamily="34" charset="-120"/>
                <a:ea typeface="微軟正黑體" panose="020B0604030504040204" pitchFamily="34" charset="-120"/>
              </a:rPr>
              <a:t>和</a:t>
            </a:r>
            <a:r>
              <a:rPr lang="en-US" altLang="zh-TW" dirty="0" err="1">
                <a:latin typeface="微軟正黑體" panose="020B0604030504040204" pitchFamily="34" charset="-120"/>
                <a:ea typeface="微軟正黑體" panose="020B0604030504040204" pitchFamily="34" charset="-120"/>
              </a:rPr>
              <a:t>Sudweeks</a:t>
            </a:r>
            <a:r>
              <a:rPr lang="en-US" altLang="zh-TW" dirty="0">
                <a:latin typeface="微軟正黑體" panose="020B0604030504040204" pitchFamily="34" charset="-120"/>
                <a:ea typeface="微軟正黑體" panose="020B0604030504040204" pitchFamily="34" charset="-120"/>
              </a:rPr>
              <a:t> 2007</a:t>
            </a:r>
            <a:r>
              <a:rPr lang="zh-TW" altLang="en-US" dirty="0">
                <a:latin typeface="微軟正黑體" panose="020B0604030504040204" pitchFamily="34" charset="-120"/>
                <a:ea typeface="微軟正黑體" panose="020B0604030504040204" pitchFamily="34" charset="-120"/>
              </a:rPr>
              <a:t>））。未來的研究應證實我們的結果，並研究自動駕駛後汽車跟隨行為的適應程度在多大程度上影響駕駛員在這種情況下的響應能力。</a:t>
            </a:r>
            <a:endParaRPr lang="en-US" altLang="zh-TW" dirty="0" smtClean="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8783295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微軟正黑體" panose="020B0604030504040204" pitchFamily="34" charset="-120"/>
                <a:ea typeface="微軟正黑體" panose="020B0604030504040204" pitchFamily="34" charset="-120"/>
              </a:rPr>
              <a:t>結果</a:t>
            </a:r>
            <a:r>
              <a:rPr lang="en-US" altLang="zh-TW" dirty="0" smtClean="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討論和結論</a:t>
            </a:r>
            <a:endParaRPr lang="zh-TW" altLang="en-US" dirty="0"/>
          </a:p>
        </p:txBody>
      </p:sp>
      <p:sp>
        <p:nvSpPr>
          <p:cNvPr id="3" name="內容版面配置區 2"/>
          <p:cNvSpPr>
            <a:spLocks noGrp="1"/>
          </p:cNvSpPr>
          <p:nvPr>
            <p:ph idx="1"/>
          </p:nvPr>
        </p:nvSpPr>
        <p:spPr/>
        <p:txBody>
          <a:bodyPr>
            <a:normAutofit/>
          </a:bodyPr>
          <a:lstStyle/>
          <a:p>
            <a:r>
              <a:rPr lang="zh-TW" altLang="en-US" dirty="0" smtClean="0">
                <a:latin typeface="微軟正黑體" panose="020B0604030504040204" pitchFamily="34" charset="-120"/>
                <a:ea typeface="微軟正黑體" panose="020B0604030504040204" pitchFamily="34" charset="-120"/>
              </a:rPr>
              <a:t>另有結果，駕駛員</a:t>
            </a:r>
            <a:r>
              <a:rPr lang="zh-TW" altLang="en-US" dirty="0">
                <a:latin typeface="微軟正黑體" panose="020B0604030504040204" pitchFamily="34" charset="-120"/>
                <a:ea typeface="微軟正黑體" panose="020B0604030504040204" pitchFamily="34" charset="-120"/>
              </a:rPr>
              <a:t>在</a:t>
            </a:r>
            <a:r>
              <a:rPr lang="zh-TW" altLang="en-US" dirty="0" smtClean="0">
                <a:latin typeface="微軟正黑體" panose="020B0604030504040204" pitchFamily="34" charset="-120"/>
                <a:ea typeface="微軟正黑體" panose="020B0604030504040204" pitchFamily="34" charset="-120"/>
              </a:rPr>
              <a:t>有前車輛</a:t>
            </a:r>
            <a:r>
              <a:rPr lang="zh-TW" altLang="en-US" dirty="0">
                <a:latin typeface="微軟正黑體" panose="020B0604030504040204" pitchFamily="34" charset="-120"/>
                <a:ea typeface="微軟正黑體" panose="020B0604030504040204" pitchFamily="34" charset="-120"/>
              </a:rPr>
              <a:t>的陪伴下恢復控制之後，以及在自動跟車過程中經歷了較短的</a:t>
            </a:r>
            <a:r>
              <a:rPr lang="en-US" altLang="zh-TW" dirty="0">
                <a:latin typeface="微軟正黑體" panose="020B0604030504040204" pitchFamily="34" charset="-120"/>
                <a:ea typeface="微軟正黑體" panose="020B0604030504040204" pitchFamily="34" charset="-120"/>
              </a:rPr>
              <a:t>THW</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0.5 s</a:t>
            </a:r>
            <a:r>
              <a:rPr lang="zh-TW" altLang="en-US" dirty="0">
                <a:latin typeface="微軟正黑體" panose="020B0604030504040204" pitchFamily="34" charset="-120"/>
                <a:ea typeface="微軟正黑體" panose="020B0604030504040204" pitchFamily="34" charset="-120"/>
              </a:rPr>
              <a:t>）之後，</a:t>
            </a:r>
            <a:r>
              <a:rPr lang="en-US" altLang="zh-TW" dirty="0">
                <a:latin typeface="微軟正黑體" panose="020B0604030504040204" pitchFamily="34" charset="-120"/>
                <a:ea typeface="微軟正黑體" panose="020B0604030504040204" pitchFamily="34" charset="-120"/>
              </a:rPr>
              <a:t>THW</a:t>
            </a:r>
            <a:r>
              <a:rPr lang="zh-TW" altLang="en-US" dirty="0">
                <a:latin typeface="微軟正黑體" panose="020B0604030504040204" pitchFamily="34" charset="-120"/>
                <a:ea typeface="微軟正黑體" panose="020B0604030504040204" pitchFamily="34" charset="-120"/>
              </a:rPr>
              <a:t>的降低幅度更大</a:t>
            </a:r>
            <a:r>
              <a:rPr lang="zh-TW" altLang="en-US" dirty="0" smtClean="0">
                <a:latin typeface="微軟正黑體" panose="020B0604030504040204" pitchFamily="34" charset="-120"/>
                <a:ea typeface="微軟正黑體" panose="020B0604030504040204" pitchFamily="34" charset="-120"/>
              </a:rPr>
              <a:t>。</a:t>
            </a:r>
            <a:endParaRPr lang="en-US" altLang="zh-TW" dirty="0" smtClean="0">
              <a:latin typeface="微軟正黑體" panose="020B0604030504040204" pitchFamily="34" charset="-120"/>
              <a:ea typeface="微軟正黑體" panose="020B0604030504040204" pitchFamily="34" charset="-120"/>
            </a:endParaRPr>
          </a:p>
          <a:p>
            <a:r>
              <a:rPr lang="zh-TW" altLang="en-US" dirty="0" smtClean="0">
                <a:latin typeface="微軟正黑體" panose="020B0604030504040204" pitchFamily="34" charset="-120"/>
                <a:ea typeface="微軟正黑體" panose="020B0604030504040204" pitchFamily="34" charset="-120"/>
              </a:rPr>
              <a:t>這些</a:t>
            </a:r>
            <a:r>
              <a:rPr lang="zh-TW" altLang="en-US" dirty="0">
                <a:latin typeface="微軟正黑體" panose="020B0604030504040204" pitchFamily="34" charset="-120"/>
                <a:ea typeface="微軟正黑體" panose="020B0604030504040204" pitchFamily="34" charset="-120"/>
              </a:rPr>
              <a:t>結果表明，在手動</a:t>
            </a:r>
            <a:r>
              <a:rPr lang="zh-TW" altLang="en-US" dirty="0" smtClean="0">
                <a:latin typeface="微軟正黑體" panose="020B0604030504040204" pitchFamily="34" charset="-120"/>
                <a:ea typeface="微軟正黑體" panose="020B0604030504040204" pitchFamily="34" charset="-120"/>
              </a:rPr>
              <a:t>汽車跟車中</a:t>
            </a:r>
            <a:r>
              <a:rPr lang="zh-TW" altLang="en-US" dirty="0">
                <a:latin typeface="微軟正黑體" panose="020B0604030504040204" pitchFamily="34" charset="-120"/>
                <a:ea typeface="微軟正黑體" panose="020B0604030504040204" pitchFamily="34" charset="-120"/>
              </a:rPr>
              <a:t>採用的</a:t>
            </a:r>
            <a:r>
              <a:rPr lang="en-US" altLang="zh-TW" dirty="0" smtClean="0">
                <a:latin typeface="微軟正黑體" panose="020B0604030504040204" pitchFamily="34" charset="-120"/>
                <a:ea typeface="微軟正黑體" panose="020B0604030504040204" pitchFamily="34" charset="-120"/>
              </a:rPr>
              <a:t>THW</a:t>
            </a:r>
            <a:r>
              <a:rPr lang="zh-TW" altLang="en-US" dirty="0" smtClean="0">
                <a:latin typeface="微軟正黑體" panose="020B0604030504040204" pitchFamily="34" charset="-120"/>
                <a:ea typeface="微軟正黑體" panose="020B0604030504040204" pitchFamily="34" charset="-120"/>
              </a:rPr>
              <a:t>，會</a:t>
            </a:r>
            <a:r>
              <a:rPr lang="zh-TW" altLang="en-US" dirty="0">
                <a:latin typeface="微軟正黑體" panose="020B0604030504040204" pitchFamily="34" charset="-120"/>
                <a:ea typeface="微軟正黑體" panose="020B0604030504040204" pitchFamily="34" charset="-120"/>
              </a:rPr>
              <a:t>受到他們在自動汽車</a:t>
            </a:r>
            <a:r>
              <a:rPr lang="zh-TW" altLang="en-US" dirty="0" smtClean="0">
                <a:latin typeface="微軟正黑體" panose="020B0604030504040204" pitchFamily="34" charset="-120"/>
                <a:ea typeface="微軟正黑體" panose="020B0604030504040204" pitchFamily="34" charset="-120"/>
              </a:rPr>
              <a:t>跟車期間</a:t>
            </a:r>
            <a:r>
              <a:rPr lang="zh-TW" altLang="en-US" dirty="0">
                <a:latin typeface="微軟正黑體" panose="020B0604030504040204" pitchFamily="34" charset="-120"/>
                <a:ea typeface="微軟正黑體" panose="020B0604030504040204" pitchFamily="34" charset="-120"/>
              </a:rPr>
              <a:t>所接觸到的</a:t>
            </a:r>
            <a:r>
              <a:rPr lang="en-US" altLang="zh-TW" dirty="0">
                <a:latin typeface="微軟正黑體" panose="020B0604030504040204" pitchFamily="34" charset="-120"/>
                <a:ea typeface="微軟正黑體" panose="020B0604030504040204" pitchFamily="34" charset="-120"/>
              </a:rPr>
              <a:t>THW</a:t>
            </a:r>
            <a:r>
              <a:rPr lang="zh-TW" altLang="en-US" dirty="0">
                <a:latin typeface="微軟正黑體" panose="020B0604030504040204" pitchFamily="34" charset="-120"/>
                <a:ea typeface="微軟正黑體" panose="020B0604030504040204" pitchFamily="34" charset="-120"/>
              </a:rPr>
              <a:t>的影響，尤其是如果通過恢復控制持續發生汽車跟隨事件時</a:t>
            </a:r>
            <a:r>
              <a:rPr lang="zh-TW" altLang="en-US" dirty="0" smtClean="0">
                <a:latin typeface="微軟正黑體" panose="020B0604030504040204" pitchFamily="34" charset="-120"/>
                <a:ea typeface="微軟正黑體" panose="020B0604030504040204" pitchFamily="34" charset="-120"/>
              </a:rPr>
              <a:t>。</a:t>
            </a:r>
            <a:endParaRPr lang="en-US" altLang="zh-TW" dirty="0" smtClean="0">
              <a:latin typeface="微軟正黑體" panose="020B0604030504040204" pitchFamily="34" charset="-120"/>
              <a:ea typeface="微軟正黑體" panose="020B0604030504040204" pitchFamily="34" charset="-120"/>
            </a:endParaRPr>
          </a:p>
          <a:p>
            <a:r>
              <a:rPr lang="zh-TW" altLang="en-US" dirty="0" smtClean="0">
                <a:latin typeface="微軟正黑體" panose="020B0604030504040204" pitchFamily="34" charset="-120"/>
                <a:ea typeface="微軟正黑體" panose="020B0604030504040204" pitchFamily="34" charset="-120"/>
              </a:rPr>
              <a:t>雖然</a:t>
            </a:r>
            <a:r>
              <a:rPr lang="zh-TW" altLang="en-US" dirty="0">
                <a:latin typeface="微軟正黑體" panose="020B0604030504040204" pitchFamily="34" charset="-120"/>
                <a:ea typeface="微軟正黑體" panose="020B0604030504040204" pitchFamily="34" charset="-120"/>
              </a:rPr>
              <a:t>自動駕駛汽車採用的</a:t>
            </a:r>
            <a:r>
              <a:rPr lang="en-US" altLang="zh-TW" dirty="0">
                <a:latin typeface="微軟正黑體" panose="020B0604030504040204" pitchFamily="34" charset="-120"/>
                <a:ea typeface="微軟正黑體" panose="020B0604030504040204" pitchFamily="34" charset="-120"/>
              </a:rPr>
              <a:t>THW</a:t>
            </a:r>
            <a:r>
              <a:rPr lang="zh-TW" altLang="en-US" dirty="0">
                <a:latin typeface="微軟正黑體" panose="020B0604030504040204" pitchFamily="34" charset="-120"/>
                <a:ea typeface="微軟正黑體" panose="020B0604030504040204" pitchFamily="34" charset="-120"/>
              </a:rPr>
              <a:t>較短可能會優化交通流量和容量（</a:t>
            </a:r>
            <a:r>
              <a:rPr lang="en-US" altLang="zh-TW" dirty="0">
                <a:latin typeface="微軟正黑體" panose="020B0604030504040204" pitchFamily="34" charset="-120"/>
                <a:ea typeface="微軟正黑體" panose="020B0604030504040204" pitchFamily="34" charset="-120"/>
              </a:rPr>
              <a:t>Friedrich 2016</a:t>
            </a:r>
            <a:r>
              <a:rPr lang="zh-TW" altLang="en-US" dirty="0">
                <a:latin typeface="微軟正黑體" panose="020B0604030504040204" pitchFamily="34" charset="-120"/>
                <a:ea typeface="微軟正黑體" panose="020B0604030504040204" pitchFamily="34" charset="-120"/>
              </a:rPr>
              <a:t>），我們的結果表明，應仔細權衡這將對駕駛員的手動駕駛行為，其接受程度以及最終使用該系統產生的潛在負面影響。</a:t>
            </a:r>
            <a:endParaRPr lang="en-US" altLang="zh-TW" dirty="0" smtClean="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4879478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微軟正黑體" panose="020B0604030504040204" pitchFamily="34" charset="-120"/>
                <a:ea typeface="微軟正黑體" panose="020B0604030504040204" pitchFamily="34" charset="-120"/>
              </a:rPr>
              <a:t>結果</a:t>
            </a:r>
            <a:r>
              <a:rPr lang="en-US" altLang="zh-TW" dirty="0" smtClean="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討論和結論</a:t>
            </a:r>
            <a:endParaRPr lang="zh-TW" altLang="en-US" dirty="0"/>
          </a:p>
        </p:txBody>
      </p:sp>
      <p:sp>
        <p:nvSpPr>
          <p:cNvPr id="3" name="內容版面配置區 2"/>
          <p:cNvSpPr>
            <a:spLocks noGrp="1"/>
          </p:cNvSpPr>
          <p:nvPr>
            <p:ph idx="1"/>
          </p:nvPr>
        </p:nvSpPr>
        <p:spPr/>
        <p:txBody>
          <a:bodyPr>
            <a:normAutofit/>
          </a:bodyPr>
          <a:lstStyle/>
          <a:p>
            <a:r>
              <a:rPr lang="zh-TW" altLang="en-US" dirty="0" smtClean="0">
                <a:latin typeface="微軟正黑體" panose="020B0604030504040204" pitchFamily="34" charset="-120"/>
                <a:ea typeface="微軟正黑體" panose="020B0604030504040204" pitchFamily="34" charset="-120"/>
              </a:rPr>
              <a:t>我們</a:t>
            </a:r>
            <a:r>
              <a:rPr lang="zh-TW" altLang="en-US" dirty="0">
                <a:latin typeface="微軟正黑體" panose="020B0604030504040204" pitchFamily="34" charset="-120"/>
                <a:ea typeface="微軟正黑體" panose="020B0604030504040204" pitchFamily="34" charset="-120"/>
              </a:rPr>
              <a:t>試圖了解自動化後汽車</a:t>
            </a:r>
            <a:r>
              <a:rPr lang="zh-TW" altLang="en-US" dirty="0" smtClean="0">
                <a:latin typeface="微軟正黑體" panose="020B0604030504040204" pitchFamily="34" charset="-120"/>
                <a:ea typeface="微軟正黑體" panose="020B0604030504040204" pitchFamily="34" charset="-120"/>
              </a:rPr>
              <a:t>跟車的</a:t>
            </a:r>
            <a:r>
              <a:rPr lang="zh-TW" altLang="en-US" dirty="0">
                <a:latin typeface="微軟正黑體" panose="020B0604030504040204" pitchFamily="34" charset="-120"/>
                <a:ea typeface="微軟正黑體" panose="020B0604030504040204" pitchFamily="34" charset="-120"/>
              </a:rPr>
              <a:t>任何變化是否會受到駕駛員在自動化過程中是否參與視覺</a:t>
            </a:r>
            <a:r>
              <a:rPr lang="en-US" altLang="zh-TW" dirty="0">
                <a:latin typeface="微軟正黑體" panose="020B0604030504040204" pitchFamily="34" charset="-120"/>
                <a:ea typeface="微軟正黑體" panose="020B0604030504040204" pitchFamily="34" charset="-120"/>
              </a:rPr>
              <a:t>NDRT</a:t>
            </a:r>
            <a:r>
              <a:rPr lang="zh-TW" altLang="en-US" dirty="0">
                <a:latin typeface="微軟正黑體" panose="020B0604030504040204" pitchFamily="34" charset="-120"/>
                <a:ea typeface="微軟正黑體" panose="020B0604030504040204" pitchFamily="34" charset="-120"/>
              </a:rPr>
              <a:t>的影響</a:t>
            </a:r>
            <a:r>
              <a:rPr lang="zh-TW" altLang="en-US" dirty="0" smtClean="0">
                <a:latin typeface="微軟正黑體" panose="020B0604030504040204" pitchFamily="34" charset="-120"/>
                <a:ea typeface="微軟正黑體" panose="020B0604030504040204" pitchFamily="34" charset="-120"/>
              </a:rPr>
              <a:t>。</a:t>
            </a:r>
            <a:endParaRPr lang="en-US" altLang="zh-TW" dirty="0" smtClean="0">
              <a:latin typeface="微軟正黑體" panose="020B0604030504040204" pitchFamily="34" charset="-120"/>
              <a:ea typeface="微軟正黑體" panose="020B0604030504040204" pitchFamily="34" charset="-120"/>
            </a:endParaRPr>
          </a:p>
          <a:p>
            <a:r>
              <a:rPr lang="zh-TW" altLang="en-US" dirty="0" smtClean="0">
                <a:latin typeface="微軟正黑體" panose="020B0604030504040204" pitchFamily="34" charset="-120"/>
                <a:ea typeface="微軟正黑體" panose="020B0604030504040204" pitchFamily="34" charset="-120"/>
              </a:rPr>
              <a:t>我們</a:t>
            </a:r>
            <a:r>
              <a:rPr lang="zh-TW" altLang="en-US" dirty="0">
                <a:latin typeface="微軟正黑體" panose="020B0604030504040204" pitchFamily="34" charset="-120"/>
                <a:ea typeface="微軟正黑體" panose="020B0604030504040204" pitchFamily="34" charset="-120"/>
              </a:rPr>
              <a:t>發現</a:t>
            </a:r>
            <a:r>
              <a:rPr lang="en-US" altLang="zh-TW" dirty="0">
                <a:latin typeface="微軟正黑體" panose="020B0604030504040204" pitchFamily="34" charset="-120"/>
                <a:ea typeface="微軟正黑體" panose="020B0604030504040204" pitchFamily="34" charset="-120"/>
              </a:rPr>
              <a:t>L2</a:t>
            </a:r>
            <a:r>
              <a:rPr lang="zh-TW" altLang="en-US" dirty="0">
                <a:latin typeface="微軟正黑體" panose="020B0604030504040204" pitchFamily="34" charset="-120"/>
                <a:ea typeface="微軟正黑體" panose="020B0604030504040204" pitchFamily="34" charset="-120"/>
              </a:rPr>
              <a:t>組和</a:t>
            </a:r>
            <a:r>
              <a:rPr lang="en-US" altLang="zh-TW" dirty="0">
                <a:latin typeface="微軟正黑體" panose="020B0604030504040204" pitchFamily="34" charset="-120"/>
                <a:ea typeface="微軟正黑體" panose="020B0604030504040204" pitchFamily="34" charset="-120"/>
              </a:rPr>
              <a:t>L3</a:t>
            </a:r>
            <a:r>
              <a:rPr lang="zh-TW" altLang="en-US" dirty="0">
                <a:latin typeface="微軟正黑體" panose="020B0604030504040204" pitchFamily="34" charset="-120"/>
                <a:ea typeface="微軟正黑體" panose="020B0604030504040204" pitchFamily="34" charset="-120"/>
              </a:rPr>
              <a:t>組之間</a:t>
            </a:r>
            <a:r>
              <a:rPr lang="en-US" altLang="zh-TW" dirty="0">
                <a:latin typeface="微軟正黑體" panose="020B0604030504040204" pitchFamily="34" charset="-120"/>
                <a:ea typeface="微軟正黑體" panose="020B0604030504040204" pitchFamily="34" charset="-120"/>
              </a:rPr>
              <a:t>THW</a:t>
            </a:r>
            <a:r>
              <a:rPr lang="zh-TW" altLang="en-US" dirty="0">
                <a:latin typeface="微軟正黑體" panose="020B0604030504040204" pitchFamily="34" charset="-120"/>
                <a:ea typeface="微軟正黑體" panose="020B0604030504040204" pitchFamily="34" charset="-120"/>
              </a:rPr>
              <a:t>的變化沒有差異，這表明駕駛員不需要連續監視道路環境以使其</a:t>
            </a:r>
            <a:r>
              <a:rPr lang="en-US" altLang="zh-TW" dirty="0">
                <a:latin typeface="微軟正黑體" panose="020B0604030504040204" pitchFamily="34" charset="-120"/>
                <a:ea typeface="微軟正黑體" panose="020B0604030504040204" pitchFamily="34" charset="-120"/>
              </a:rPr>
              <a:t>THW</a:t>
            </a:r>
            <a:r>
              <a:rPr lang="zh-TW" altLang="en-US" dirty="0">
                <a:latin typeface="微軟正黑體" panose="020B0604030504040204" pitchFamily="34" charset="-120"/>
                <a:ea typeface="微軟正黑體" panose="020B0604030504040204" pitchFamily="34" charset="-120"/>
              </a:rPr>
              <a:t>受到</a:t>
            </a:r>
            <a:r>
              <a:rPr lang="en-US" altLang="zh-TW" dirty="0">
                <a:latin typeface="微軟正黑體" panose="020B0604030504040204" pitchFamily="34" charset="-120"/>
                <a:ea typeface="微軟正黑體" panose="020B0604030504040204" pitchFamily="34" charset="-120"/>
              </a:rPr>
              <a:t>ADS</a:t>
            </a:r>
            <a:r>
              <a:rPr lang="zh-TW" altLang="en-US" dirty="0">
                <a:latin typeface="微軟正黑體" panose="020B0604030504040204" pitchFamily="34" charset="-120"/>
                <a:ea typeface="微軟正黑體" panose="020B0604030504040204" pitchFamily="34" charset="-120"/>
              </a:rPr>
              <a:t>行為的影響。可能是在</a:t>
            </a:r>
            <a:r>
              <a:rPr lang="en-US" altLang="zh-TW" dirty="0">
                <a:latin typeface="微軟正黑體" panose="020B0604030504040204" pitchFamily="34" charset="-120"/>
                <a:ea typeface="微軟正黑體" panose="020B0604030504040204" pitchFamily="34" charset="-120"/>
              </a:rPr>
              <a:t>L3</a:t>
            </a:r>
            <a:r>
              <a:rPr lang="zh-TW" altLang="en-US" dirty="0">
                <a:latin typeface="微軟正黑體" panose="020B0604030504040204" pitchFamily="34" charset="-120"/>
                <a:ea typeface="微軟正黑體" panose="020B0604030504040204" pitchFamily="34" charset="-120"/>
              </a:rPr>
              <a:t>駕駛過程中，駕駛員通過周圍的視野感知</a:t>
            </a:r>
            <a:r>
              <a:rPr lang="zh-TW" altLang="en-US" dirty="0" smtClean="0">
                <a:latin typeface="微軟正黑體" panose="020B0604030504040204" pitchFamily="34" charset="-120"/>
                <a:ea typeface="微軟正黑體" panose="020B0604030504040204" pitchFamily="34" charset="-120"/>
              </a:rPr>
              <a:t>到前車輛</a:t>
            </a:r>
            <a:r>
              <a:rPr lang="zh-TW" altLang="en-US" dirty="0">
                <a:latin typeface="微軟正黑體" panose="020B0604030504040204" pitchFamily="34" charset="-120"/>
                <a:ea typeface="微軟正黑體" panose="020B0604030504040204" pitchFamily="34" charset="-120"/>
              </a:rPr>
              <a:t>，可能很快就</a:t>
            </a:r>
            <a:r>
              <a:rPr lang="zh-TW" altLang="en-US" dirty="0" smtClean="0">
                <a:latin typeface="微軟正黑體" panose="020B0604030504040204" pitchFamily="34" charset="-120"/>
                <a:ea typeface="微軟正黑體" panose="020B0604030504040204" pitchFamily="34" charset="-120"/>
              </a:rPr>
              <a:t>可以觀察到。</a:t>
            </a:r>
            <a:endParaRPr lang="en-US" altLang="zh-TW" dirty="0" smtClean="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882267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AE3CCDCC-A86A-47F8-A7C2-7F7511024407}"/>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介紹</a:t>
            </a:r>
          </a:p>
        </p:txBody>
      </p:sp>
      <p:sp>
        <p:nvSpPr>
          <p:cNvPr id="3" name="內容版面配置區 2">
            <a:extLst>
              <a:ext uri="{FF2B5EF4-FFF2-40B4-BE49-F238E27FC236}">
                <a16:creationId xmlns:a16="http://schemas.microsoft.com/office/drawing/2014/main" xmlns="" id="{B0F2EFCA-BBAD-4B98-AC63-2B02F1B2D7B0}"/>
              </a:ext>
            </a:extLst>
          </p:cNvPr>
          <p:cNvSpPr>
            <a:spLocks noGrp="1"/>
          </p:cNvSpPr>
          <p:nvPr>
            <p:ph idx="1"/>
          </p:nvPr>
        </p:nvSpPr>
        <p:spPr/>
        <p:txBody>
          <a:bodyPr/>
          <a:lstStyle/>
          <a:p>
            <a:r>
              <a:rPr lang="zh-TW" altLang="en-US" dirty="0">
                <a:latin typeface="微軟正黑體" panose="020B0604030504040204" pitchFamily="34" charset="-120"/>
                <a:ea typeface="微軟正黑體" panose="020B0604030504040204" pitchFamily="34" charset="-120"/>
              </a:rPr>
              <a:t>本研究目的在了解經歷自動駕駛汽車的行為是否會影響駕駛員隨後的手動駕駛汽車的行為</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我們評估了經歷這兩種</a:t>
            </a:r>
            <a:r>
              <a:rPr lang="en-US" altLang="zh-TW" dirty="0">
                <a:latin typeface="微軟正黑體" panose="020B0604030504040204" pitchFamily="34" charset="-120"/>
                <a:ea typeface="微軟正黑體" panose="020B0604030504040204" pitchFamily="34" charset="-120"/>
              </a:rPr>
              <a:t>THW</a:t>
            </a:r>
            <a:r>
              <a:rPr lang="zh-TW" altLang="en-US" dirty="0">
                <a:latin typeface="微軟正黑體" panose="020B0604030504040204" pitchFamily="34" charset="-120"/>
                <a:ea typeface="微軟正黑體" panose="020B0604030504040204" pitchFamily="34" charset="-120"/>
              </a:rPr>
              <a:t>的情況是否改變了駕駛員在隨後的手動跟車情況下採用</a:t>
            </a:r>
            <a:r>
              <a:rPr lang="en-US" altLang="zh-TW" dirty="0">
                <a:latin typeface="微軟正黑體" panose="020B0604030504040204" pitchFamily="34" charset="-120"/>
                <a:ea typeface="微軟正黑體" panose="020B0604030504040204" pitchFamily="34" charset="-120"/>
              </a:rPr>
              <a:t>THW</a:t>
            </a:r>
            <a:r>
              <a:rPr lang="zh-TW" altLang="en-US" dirty="0">
                <a:latin typeface="微軟正黑體" panose="020B0604030504040204" pitchFamily="34" charset="-120"/>
                <a:ea typeface="微軟正黑體" panose="020B0604030504040204" pitchFamily="34" charset="-120"/>
              </a:rPr>
              <a:t>的情況，與他們在經歷自動化之前的手動駕駛最初</a:t>
            </a:r>
            <a:r>
              <a:rPr lang="en-US" altLang="zh-TW" dirty="0">
                <a:latin typeface="微軟正黑體" panose="020B0604030504040204" pitchFamily="34" charset="-120"/>
                <a:ea typeface="微軟正黑體" panose="020B0604030504040204" pitchFamily="34" charset="-120"/>
              </a:rPr>
              <a:t>THW</a:t>
            </a:r>
            <a:r>
              <a:rPr lang="zh-TW" altLang="en-US" dirty="0">
                <a:latin typeface="微軟正黑體" panose="020B0604030504040204" pitchFamily="34" charset="-120"/>
                <a:ea typeface="微軟正黑體" panose="020B0604030504040204" pitchFamily="34" charset="-120"/>
              </a:rPr>
              <a:t>相比。</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這項研究的第二個目的是了解在自動跟車過程中參與駕駛任務如何影響駕駛員在隨後的手動跟車過程中是否更改了</a:t>
            </a:r>
            <a:r>
              <a:rPr lang="en-US" altLang="zh-TW" dirty="0">
                <a:latin typeface="微軟正黑體" panose="020B0604030504040204" pitchFamily="34" charset="-120"/>
                <a:ea typeface="微軟正黑體" panose="020B0604030504040204" pitchFamily="34" charset="-120"/>
              </a:rPr>
              <a:t>THW</a:t>
            </a:r>
            <a:r>
              <a:rPr lang="zh-TW" altLang="en-US" dirty="0">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36087990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微軟正黑體" panose="020B0604030504040204" pitchFamily="34" charset="-120"/>
                <a:ea typeface="微軟正黑體" panose="020B0604030504040204" pitchFamily="34" charset="-120"/>
              </a:rPr>
              <a:t>結果</a:t>
            </a:r>
            <a:r>
              <a:rPr lang="en-US" altLang="zh-TW" dirty="0" smtClean="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討論和結論</a:t>
            </a:r>
            <a:endParaRPr lang="zh-TW" altLang="en-US" dirty="0"/>
          </a:p>
        </p:txBody>
      </p:sp>
      <p:sp>
        <p:nvSpPr>
          <p:cNvPr id="3" name="內容版面配置區 2"/>
          <p:cNvSpPr>
            <a:spLocks noGrp="1"/>
          </p:cNvSpPr>
          <p:nvPr>
            <p:ph idx="1"/>
          </p:nvPr>
        </p:nvSpPr>
        <p:spPr/>
        <p:txBody>
          <a:bodyPr>
            <a:normAutofit/>
          </a:bodyPr>
          <a:lstStyle/>
          <a:p>
            <a:r>
              <a:rPr lang="zh-TW" altLang="en-US" dirty="0" smtClean="0">
                <a:latin typeface="微軟正黑體" panose="020B0604030504040204" pitchFamily="34" charset="-120"/>
                <a:ea typeface="微軟正黑體" panose="020B0604030504040204" pitchFamily="34" charset="-120"/>
              </a:rPr>
              <a:t>我們</a:t>
            </a:r>
            <a:r>
              <a:rPr lang="zh-TW" altLang="en-US" dirty="0">
                <a:latin typeface="微軟正黑體" panose="020B0604030504040204" pitchFamily="34" charset="-120"/>
                <a:ea typeface="微軟正黑體" panose="020B0604030504040204" pitchFamily="34" charset="-120"/>
              </a:rPr>
              <a:t>試圖了解自動化後汽車</a:t>
            </a:r>
            <a:r>
              <a:rPr lang="zh-TW" altLang="en-US" dirty="0" smtClean="0">
                <a:latin typeface="微軟正黑體" panose="020B0604030504040204" pitchFamily="34" charset="-120"/>
                <a:ea typeface="微軟正黑體" panose="020B0604030504040204" pitchFamily="34" charset="-120"/>
              </a:rPr>
              <a:t>跟車的</a:t>
            </a:r>
            <a:r>
              <a:rPr lang="zh-TW" altLang="en-US" dirty="0">
                <a:latin typeface="微軟正黑體" panose="020B0604030504040204" pitchFamily="34" charset="-120"/>
                <a:ea typeface="微軟正黑體" panose="020B0604030504040204" pitchFamily="34" charset="-120"/>
              </a:rPr>
              <a:t>任何變化是否會受到駕駛員在自動化過程中是否參與視覺</a:t>
            </a:r>
            <a:r>
              <a:rPr lang="en-US" altLang="zh-TW" dirty="0">
                <a:latin typeface="微軟正黑體" panose="020B0604030504040204" pitchFamily="34" charset="-120"/>
                <a:ea typeface="微軟正黑體" panose="020B0604030504040204" pitchFamily="34" charset="-120"/>
              </a:rPr>
              <a:t>NDRT</a:t>
            </a:r>
            <a:r>
              <a:rPr lang="zh-TW" altLang="en-US" dirty="0">
                <a:latin typeface="微軟正黑體" panose="020B0604030504040204" pitchFamily="34" charset="-120"/>
                <a:ea typeface="微軟正黑體" panose="020B0604030504040204" pitchFamily="34" charset="-120"/>
              </a:rPr>
              <a:t>的影響</a:t>
            </a:r>
            <a:r>
              <a:rPr lang="zh-TW" altLang="en-US" dirty="0" smtClean="0">
                <a:latin typeface="微軟正黑體" panose="020B0604030504040204" pitchFamily="34" charset="-120"/>
                <a:ea typeface="微軟正黑體" panose="020B0604030504040204" pitchFamily="34" charset="-120"/>
              </a:rPr>
              <a:t>。</a:t>
            </a:r>
            <a:endParaRPr lang="en-US" altLang="zh-TW" dirty="0" smtClean="0">
              <a:latin typeface="微軟正黑體" panose="020B0604030504040204" pitchFamily="34" charset="-120"/>
              <a:ea typeface="微軟正黑體" panose="020B0604030504040204" pitchFamily="34" charset="-120"/>
            </a:endParaRPr>
          </a:p>
          <a:p>
            <a:r>
              <a:rPr lang="zh-TW" altLang="en-US" dirty="0" smtClean="0">
                <a:latin typeface="微軟正黑體" panose="020B0604030504040204" pitchFamily="34" charset="-120"/>
                <a:ea typeface="微軟正黑體" panose="020B0604030504040204" pitchFamily="34" charset="-120"/>
              </a:rPr>
              <a:t>我們</a:t>
            </a:r>
            <a:r>
              <a:rPr lang="zh-TW" altLang="en-US" dirty="0">
                <a:latin typeface="微軟正黑體" panose="020B0604030504040204" pitchFamily="34" charset="-120"/>
                <a:ea typeface="微軟正黑體" panose="020B0604030504040204" pitchFamily="34" charset="-120"/>
              </a:rPr>
              <a:t>發現</a:t>
            </a:r>
            <a:r>
              <a:rPr lang="en-US" altLang="zh-TW" dirty="0">
                <a:latin typeface="微軟正黑體" panose="020B0604030504040204" pitchFamily="34" charset="-120"/>
                <a:ea typeface="微軟正黑體" panose="020B0604030504040204" pitchFamily="34" charset="-120"/>
              </a:rPr>
              <a:t>L2</a:t>
            </a:r>
            <a:r>
              <a:rPr lang="zh-TW" altLang="en-US" dirty="0">
                <a:latin typeface="微軟正黑體" panose="020B0604030504040204" pitchFamily="34" charset="-120"/>
                <a:ea typeface="微軟正黑體" panose="020B0604030504040204" pitchFamily="34" charset="-120"/>
              </a:rPr>
              <a:t>組和</a:t>
            </a:r>
            <a:r>
              <a:rPr lang="en-US" altLang="zh-TW" dirty="0">
                <a:latin typeface="微軟正黑體" panose="020B0604030504040204" pitchFamily="34" charset="-120"/>
                <a:ea typeface="微軟正黑體" panose="020B0604030504040204" pitchFamily="34" charset="-120"/>
              </a:rPr>
              <a:t>L3</a:t>
            </a:r>
            <a:r>
              <a:rPr lang="zh-TW" altLang="en-US" dirty="0">
                <a:latin typeface="微軟正黑體" panose="020B0604030504040204" pitchFamily="34" charset="-120"/>
                <a:ea typeface="微軟正黑體" panose="020B0604030504040204" pitchFamily="34" charset="-120"/>
              </a:rPr>
              <a:t>組之間</a:t>
            </a:r>
            <a:r>
              <a:rPr lang="en-US" altLang="zh-TW" dirty="0">
                <a:latin typeface="微軟正黑體" panose="020B0604030504040204" pitchFamily="34" charset="-120"/>
                <a:ea typeface="微軟正黑體" panose="020B0604030504040204" pitchFamily="34" charset="-120"/>
              </a:rPr>
              <a:t>THW</a:t>
            </a:r>
            <a:r>
              <a:rPr lang="zh-TW" altLang="en-US" dirty="0">
                <a:latin typeface="微軟正黑體" panose="020B0604030504040204" pitchFamily="34" charset="-120"/>
                <a:ea typeface="微軟正黑體" panose="020B0604030504040204" pitchFamily="34" charset="-120"/>
              </a:rPr>
              <a:t>的變化沒有差異，這表明駕駛員不需要連續監視道路環境以使其</a:t>
            </a:r>
            <a:r>
              <a:rPr lang="en-US" altLang="zh-TW" dirty="0">
                <a:latin typeface="微軟正黑體" panose="020B0604030504040204" pitchFamily="34" charset="-120"/>
                <a:ea typeface="微軟正黑體" panose="020B0604030504040204" pitchFamily="34" charset="-120"/>
              </a:rPr>
              <a:t>THW</a:t>
            </a:r>
            <a:r>
              <a:rPr lang="zh-TW" altLang="en-US" dirty="0">
                <a:latin typeface="微軟正黑體" panose="020B0604030504040204" pitchFamily="34" charset="-120"/>
                <a:ea typeface="微軟正黑體" panose="020B0604030504040204" pitchFamily="34" charset="-120"/>
              </a:rPr>
              <a:t>受到</a:t>
            </a:r>
            <a:r>
              <a:rPr lang="en-US" altLang="zh-TW" dirty="0">
                <a:latin typeface="微軟正黑體" panose="020B0604030504040204" pitchFamily="34" charset="-120"/>
                <a:ea typeface="微軟正黑體" panose="020B0604030504040204" pitchFamily="34" charset="-120"/>
              </a:rPr>
              <a:t>ADS</a:t>
            </a:r>
            <a:r>
              <a:rPr lang="zh-TW" altLang="en-US" dirty="0">
                <a:latin typeface="微軟正黑體" panose="020B0604030504040204" pitchFamily="34" charset="-120"/>
                <a:ea typeface="微軟正黑體" panose="020B0604030504040204" pitchFamily="34" charset="-120"/>
              </a:rPr>
              <a:t>行為的影響。可能是在</a:t>
            </a:r>
            <a:r>
              <a:rPr lang="en-US" altLang="zh-TW" dirty="0">
                <a:latin typeface="微軟正黑體" panose="020B0604030504040204" pitchFamily="34" charset="-120"/>
                <a:ea typeface="微軟正黑體" panose="020B0604030504040204" pitchFamily="34" charset="-120"/>
              </a:rPr>
              <a:t>L3</a:t>
            </a:r>
            <a:r>
              <a:rPr lang="zh-TW" altLang="en-US" dirty="0">
                <a:latin typeface="微軟正黑體" panose="020B0604030504040204" pitchFamily="34" charset="-120"/>
                <a:ea typeface="微軟正黑體" panose="020B0604030504040204" pitchFamily="34" charset="-120"/>
              </a:rPr>
              <a:t>駕駛過程中，駕駛員通過周圍的視野感知</a:t>
            </a:r>
            <a:r>
              <a:rPr lang="zh-TW" altLang="en-US" dirty="0" smtClean="0">
                <a:latin typeface="微軟正黑體" panose="020B0604030504040204" pitchFamily="34" charset="-120"/>
                <a:ea typeface="微軟正黑體" panose="020B0604030504040204" pitchFamily="34" charset="-120"/>
              </a:rPr>
              <a:t>到前車輛</a:t>
            </a:r>
            <a:r>
              <a:rPr lang="zh-TW" altLang="en-US" dirty="0">
                <a:latin typeface="微軟正黑體" panose="020B0604030504040204" pitchFamily="34" charset="-120"/>
                <a:ea typeface="微軟正黑體" panose="020B0604030504040204" pitchFamily="34" charset="-120"/>
              </a:rPr>
              <a:t>，可能很快就</a:t>
            </a:r>
            <a:r>
              <a:rPr lang="zh-TW" altLang="en-US" dirty="0" smtClean="0">
                <a:latin typeface="微軟正黑體" panose="020B0604030504040204" pitchFamily="34" charset="-120"/>
                <a:ea typeface="微軟正黑體" panose="020B0604030504040204" pitchFamily="34" charset="-120"/>
              </a:rPr>
              <a:t>可以觀察到。</a:t>
            </a:r>
            <a:endParaRPr lang="en-US" altLang="zh-TW" dirty="0" smtClean="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1054968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微軟正黑體" panose="020B0604030504040204" pitchFamily="34" charset="-120"/>
                <a:ea typeface="微軟正黑體" panose="020B0604030504040204" pitchFamily="34" charset="-120"/>
              </a:rPr>
              <a:t>結果</a:t>
            </a:r>
            <a:r>
              <a:rPr lang="en-US" altLang="zh-TW" dirty="0" smtClean="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討論和結論</a:t>
            </a:r>
            <a:endParaRPr lang="zh-TW" altLang="en-US" dirty="0"/>
          </a:p>
        </p:txBody>
      </p:sp>
      <p:sp>
        <p:nvSpPr>
          <p:cNvPr id="3" name="內容版面配置區 2"/>
          <p:cNvSpPr>
            <a:spLocks noGrp="1"/>
          </p:cNvSpPr>
          <p:nvPr>
            <p:ph idx="1"/>
          </p:nvPr>
        </p:nvSpPr>
        <p:spPr/>
        <p:txBody>
          <a:bodyPr>
            <a:normAutofit/>
          </a:bodyPr>
          <a:lstStyle/>
          <a:p>
            <a:r>
              <a:rPr lang="zh-TW" altLang="en-US" dirty="0" smtClean="0">
                <a:latin typeface="微軟正黑體" panose="020B0604030504040204" pitchFamily="34" charset="-120"/>
                <a:ea typeface="微軟正黑體" panose="020B0604030504040204" pitchFamily="34" charset="-120"/>
              </a:rPr>
              <a:t>我們</a:t>
            </a:r>
            <a:r>
              <a:rPr lang="zh-TW" altLang="en-US" dirty="0">
                <a:latin typeface="微軟正黑體" panose="020B0604030504040204" pitchFamily="34" charset="-120"/>
                <a:ea typeface="微軟正黑體" panose="020B0604030504040204" pitchFamily="34" charset="-120"/>
              </a:rPr>
              <a:t>試圖了解自動化後汽車</a:t>
            </a:r>
            <a:r>
              <a:rPr lang="zh-TW" altLang="en-US" dirty="0" smtClean="0">
                <a:latin typeface="微軟正黑體" panose="020B0604030504040204" pitchFamily="34" charset="-120"/>
                <a:ea typeface="微軟正黑體" panose="020B0604030504040204" pitchFamily="34" charset="-120"/>
              </a:rPr>
              <a:t>跟車的</a:t>
            </a:r>
            <a:r>
              <a:rPr lang="zh-TW" altLang="en-US" dirty="0">
                <a:latin typeface="微軟正黑體" panose="020B0604030504040204" pitchFamily="34" charset="-120"/>
                <a:ea typeface="微軟正黑體" panose="020B0604030504040204" pitchFamily="34" charset="-120"/>
              </a:rPr>
              <a:t>任何變化是否會受到駕駛員在自動化過程中是否參與視覺</a:t>
            </a:r>
            <a:r>
              <a:rPr lang="en-US" altLang="zh-TW" dirty="0">
                <a:latin typeface="微軟正黑體" panose="020B0604030504040204" pitchFamily="34" charset="-120"/>
                <a:ea typeface="微軟正黑體" panose="020B0604030504040204" pitchFamily="34" charset="-120"/>
              </a:rPr>
              <a:t>NDRT</a:t>
            </a:r>
            <a:r>
              <a:rPr lang="zh-TW" altLang="en-US" dirty="0">
                <a:latin typeface="微軟正黑體" panose="020B0604030504040204" pitchFamily="34" charset="-120"/>
                <a:ea typeface="微軟正黑體" panose="020B0604030504040204" pitchFamily="34" charset="-120"/>
              </a:rPr>
              <a:t>的影響</a:t>
            </a:r>
            <a:r>
              <a:rPr lang="zh-TW" altLang="en-US" dirty="0" smtClean="0">
                <a:latin typeface="微軟正黑體" panose="020B0604030504040204" pitchFamily="34" charset="-120"/>
                <a:ea typeface="微軟正黑體" panose="020B0604030504040204" pitchFamily="34" charset="-120"/>
              </a:rPr>
              <a:t>。</a:t>
            </a:r>
            <a:endParaRPr lang="en-US" altLang="zh-TW" dirty="0" smtClean="0">
              <a:latin typeface="微軟正黑體" panose="020B0604030504040204" pitchFamily="34" charset="-120"/>
              <a:ea typeface="微軟正黑體" panose="020B0604030504040204" pitchFamily="34" charset="-120"/>
            </a:endParaRPr>
          </a:p>
          <a:p>
            <a:r>
              <a:rPr lang="zh-TW" altLang="en-US" dirty="0" smtClean="0">
                <a:latin typeface="微軟正黑體" panose="020B0604030504040204" pitchFamily="34" charset="-120"/>
                <a:ea typeface="微軟正黑體" panose="020B0604030504040204" pitchFamily="34" charset="-120"/>
              </a:rPr>
              <a:t>我們</a:t>
            </a:r>
            <a:r>
              <a:rPr lang="zh-TW" altLang="en-US" dirty="0">
                <a:latin typeface="微軟正黑體" panose="020B0604030504040204" pitchFamily="34" charset="-120"/>
                <a:ea typeface="微軟正黑體" panose="020B0604030504040204" pitchFamily="34" charset="-120"/>
              </a:rPr>
              <a:t>發現</a:t>
            </a:r>
            <a:r>
              <a:rPr lang="en-US" altLang="zh-TW" dirty="0">
                <a:latin typeface="微軟正黑體" panose="020B0604030504040204" pitchFamily="34" charset="-120"/>
                <a:ea typeface="微軟正黑體" panose="020B0604030504040204" pitchFamily="34" charset="-120"/>
              </a:rPr>
              <a:t>L2</a:t>
            </a:r>
            <a:r>
              <a:rPr lang="zh-TW" altLang="en-US" dirty="0">
                <a:latin typeface="微軟正黑體" panose="020B0604030504040204" pitchFamily="34" charset="-120"/>
                <a:ea typeface="微軟正黑體" panose="020B0604030504040204" pitchFamily="34" charset="-120"/>
              </a:rPr>
              <a:t>組和</a:t>
            </a:r>
            <a:r>
              <a:rPr lang="en-US" altLang="zh-TW" dirty="0">
                <a:latin typeface="微軟正黑體" panose="020B0604030504040204" pitchFamily="34" charset="-120"/>
                <a:ea typeface="微軟正黑體" panose="020B0604030504040204" pitchFamily="34" charset="-120"/>
              </a:rPr>
              <a:t>L3</a:t>
            </a:r>
            <a:r>
              <a:rPr lang="zh-TW" altLang="en-US" dirty="0">
                <a:latin typeface="微軟正黑體" panose="020B0604030504040204" pitchFamily="34" charset="-120"/>
                <a:ea typeface="微軟正黑體" panose="020B0604030504040204" pitchFamily="34" charset="-120"/>
              </a:rPr>
              <a:t>組之間</a:t>
            </a:r>
            <a:r>
              <a:rPr lang="en-US" altLang="zh-TW" dirty="0">
                <a:latin typeface="微軟正黑體" panose="020B0604030504040204" pitchFamily="34" charset="-120"/>
                <a:ea typeface="微軟正黑體" panose="020B0604030504040204" pitchFamily="34" charset="-120"/>
              </a:rPr>
              <a:t>THW</a:t>
            </a:r>
            <a:r>
              <a:rPr lang="zh-TW" altLang="en-US" dirty="0">
                <a:latin typeface="微軟正黑體" panose="020B0604030504040204" pitchFamily="34" charset="-120"/>
                <a:ea typeface="微軟正黑體" panose="020B0604030504040204" pitchFamily="34" charset="-120"/>
              </a:rPr>
              <a:t>的變化沒有差異，這表明駕駛員不需要連續監視道路環境以使其</a:t>
            </a:r>
            <a:r>
              <a:rPr lang="en-US" altLang="zh-TW" dirty="0">
                <a:latin typeface="微軟正黑體" panose="020B0604030504040204" pitchFamily="34" charset="-120"/>
                <a:ea typeface="微軟正黑體" panose="020B0604030504040204" pitchFamily="34" charset="-120"/>
              </a:rPr>
              <a:t>THW</a:t>
            </a:r>
            <a:r>
              <a:rPr lang="zh-TW" altLang="en-US" dirty="0">
                <a:latin typeface="微軟正黑體" panose="020B0604030504040204" pitchFamily="34" charset="-120"/>
                <a:ea typeface="微軟正黑體" panose="020B0604030504040204" pitchFamily="34" charset="-120"/>
              </a:rPr>
              <a:t>受到</a:t>
            </a:r>
            <a:r>
              <a:rPr lang="en-US" altLang="zh-TW" dirty="0">
                <a:latin typeface="微軟正黑體" panose="020B0604030504040204" pitchFamily="34" charset="-120"/>
                <a:ea typeface="微軟正黑體" panose="020B0604030504040204" pitchFamily="34" charset="-120"/>
              </a:rPr>
              <a:t>ADS</a:t>
            </a:r>
            <a:r>
              <a:rPr lang="zh-TW" altLang="en-US" dirty="0">
                <a:latin typeface="微軟正黑體" panose="020B0604030504040204" pitchFamily="34" charset="-120"/>
                <a:ea typeface="微軟正黑體" panose="020B0604030504040204" pitchFamily="34" charset="-120"/>
              </a:rPr>
              <a:t>行為的影響。可能是在</a:t>
            </a:r>
            <a:r>
              <a:rPr lang="en-US" altLang="zh-TW" dirty="0">
                <a:latin typeface="微軟正黑體" panose="020B0604030504040204" pitchFamily="34" charset="-120"/>
                <a:ea typeface="微軟正黑體" panose="020B0604030504040204" pitchFamily="34" charset="-120"/>
              </a:rPr>
              <a:t>L3</a:t>
            </a:r>
            <a:r>
              <a:rPr lang="zh-TW" altLang="en-US" dirty="0">
                <a:latin typeface="微軟正黑體" panose="020B0604030504040204" pitchFamily="34" charset="-120"/>
                <a:ea typeface="微軟正黑體" panose="020B0604030504040204" pitchFamily="34" charset="-120"/>
              </a:rPr>
              <a:t>駕駛過程中，駕駛員通過周圍的視野感知</a:t>
            </a:r>
            <a:r>
              <a:rPr lang="zh-TW" altLang="en-US" dirty="0" smtClean="0">
                <a:latin typeface="微軟正黑體" panose="020B0604030504040204" pitchFamily="34" charset="-120"/>
                <a:ea typeface="微軟正黑體" panose="020B0604030504040204" pitchFamily="34" charset="-120"/>
              </a:rPr>
              <a:t>到前車輛</a:t>
            </a:r>
            <a:r>
              <a:rPr lang="zh-TW" altLang="en-US" dirty="0">
                <a:latin typeface="微軟正黑體" panose="020B0604030504040204" pitchFamily="34" charset="-120"/>
                <a:ea typeface="微軟正黑體" panose="020B0604030504040204" pitchFamily="34" charset="-120"/>
              </a:rPr>
              <a:t>，可能很快就</a:t>
            </a:r>
            <a:r>
              <a:rPr lang="zh-TW" altLang="en-US" dirty="0" smtClean="0">
                <a:latin typeface="微軟正黑體" panose="020B0604030504040204" pitchFamily="34" charset="-120"/>
                <a:ea typeface="微軟正黑體" panose="020B0604030504040204" pitchFamily="34" charset="-120"/>
              </a:rPr>
              <a:t>可以觀察到。</a:t>
            </a:r>
            <a:endParaRPr lang="en-US" altLang="zh-TW" dirty="0" smtClean="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410681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5FFB2C84-9948-4805-B8C4-BB22E9A482CF}"/>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介紹</a:t>
            </a:r>
          </a:p>
        </p:txBody>
      </p:sp>
      <p:sp>
        <p:nvSpPr>
          <p:cNvPr id="3" name="內容版面配置區 2">
            <a:extLst>
              <a:ext uri="{FF2B5EF4-FFF2-40B4-BE49-F238E27FC236}">
                <a16:creationId xmlns:a16="http://schemas.microsoft.com/office/drawing/2014/main" xmlns="" id="{69A844C4-3AD7-4A0B-AF14-BA114BE5D0FD}"/>
              </a:ext>
            </a:extLst>
          </p:cNvPr>
          <p:cNvSpPr>
            <a:spLocks noGrp="1"/>
          </p:cNvSpPr>
          <p:nvPr>
            <p:ph idx="1"/>
          </p:nvPr>
        </p:nvSpPr>
        <p:spPr/>
        <p:txBody>
          <a:bodyPr>
            <a:normAutofit lnSpcReduction="10000"/>
          </a:bodyPr>
          <a:lstStyle/>
          <a:p>
            <a:r>
              <a:rPr lang="zh-TW" altLang="en-US" dirty="0">
                <a:latin typeface="微軟正黑體" panose="020B0604030504040204" pitchFamily="34" charset="-120"/>
                <a:ea typeface="微軟正黑體" panose="020B0604030504040204" pitchFamily="34" charset="-120"/>
              </a:rPr>
              <a:t>考慮</a:t>
            </a:r>
            <a:r>
              <a:rPr lang="zh-TW" altLang="en-US" dirty="0" smtClean="0">
                <a:latin typeface="微軟正黑體" panose="020B0604030504040204" pitchFamily="34" charset="-120"/>
                <a:ea typeface="微軟正黑體" panose="020B0604030504040204" pitchFamily="34" charset="-120"/>
              </a:rPr>
              <a:t>到行為</a:t>
            </a:r>
            <a:r>
              <a:rPr lang="zh-TW" altLang="en-US" dirty="0">
                <a:latin typeface="微軟正黑體" panose="020B0604030504040204" pitchFamily="34" charset="-120"/>
                <a:ea typeface="微軟正黑體" panose="020B0604030504040204" pitchFamily="34" charset="-120"/>
              </a:rPr>
              <a:t>適應的敏感性和駕駛風格</a:t>
            </a:r>
            <a:r>
              <a:rPr lang="zh-TW" altLang="en-US" dirty="0" smtClean="0">
                <a:latin typeface="微軟正黑體" panose="020B0604030504040204" pitchFamily="34" charset="-120"/>
                <a:ea typeface="微軟正黑體" panose="020B0604030504040204" pitchFamily="34" charset="-120"/>
              </a:rPr>
              <a:t>時可能與個人特徵有關（</a:t>
            </a:r>
            <a:r>
              <a:rPr lang="en-US" altLang="zh-TW" dirty="0" err="1">
                <a:latin typeface="微軟正黑體" panose="020B0604030504040204" pitchFamily="34" charset="-120"/>
                <a:ea typeface="微軟正黑體" panose="020B0604030504040204" pitchFamily="34" charset="-120"/>
              </a:rPr>
              <a:t>Itkonen</a:t>
            </a:r>
            <a:r>
              <a:rPr lang="en-US" altLang="zh-TW" dirty="0">
                <a:latin typeface="微軟正黑體" panose="020B0604030504040204" pitchFamily="34" charset="-120"/>
                <a:ea typeface="微軟正黑體" panose="020B0604030504040204" pitchFamily="34" charset="-120"/>
              </a:rPr>
              <a:t> &amp; Lehtonen, 2020</a:t>
            </a:r>
            <a:r>
              <a:rPr lang="zh-TW" altLang="en-US" dirty="0">
                <a:latin typeface="微軟正黑體" panose="020B0604030504040204" pitchFamily="34" charset="-120"/>
                <a:ea typeface="微軟正黑體" panose="020B0604030504040204" pitchFamily="34" charset="-120"/>
              </a:rPr>
              <a:t>），我們還研究了</a:t>
            </a:r>
            <a:r>
              <a:rPr lang="en-US" altLang="zh-TW" dirty="0">
                <a:latin typeface="微軟正黑體" panose="020B0604030504040204" pitchFamily="34" charset="-120"/>
                <a:ea typeface="微軟正黑體" panose="020B0604030504040204" pitchFamily="34" charset="-120"/>
              </a:rPr>
              <a:t>THW</a:t>
            </a:r>
            <a:r>
              <a:rPr lang="zh-TW" altLang="en-US" dirty="0">
                <a:latin typeface="微軟正黑體" panose="020B0604030504040204" pitchFamily="34" charset="-120"/>
                <a:ea typeface="微軟正黑體" panose="020B0604030504040204" pitchFamily="34" charset="-120"/>
              </a:rPr>
              <a:t>的變化是否會與駕駛員的自我特質一起變化，包括尋求感覺（</a:t>
            </a:r>
            <a:r>
              <a:rPr lang="en-US" altLang="zh-TW" dirty="0">
                <a:latin typeface="微軟正黑體" panose="020B0604030504040204" pitchFamily="34" charset="-120"/>
                <a:ea typeface="微軟正黑體" panose="020B0604030504040204" pitchFamily="34" charset="-120"/>
              </a:rPr>
              <a:t>Arnett, 1994</a:t>
            </a:r>
            <a:r>
              <a:rPr lang="zh-TW" altLang="en-US" dirty="0">
                <a:latin typeface="微軟正黑體" panose="020B0604030504040204" pitchFamily="34" charset="-120"/>
                <a:ea typeface="微軟正黑體" panose="020B0604030504040204" pitchFamily="34" charset="-120"/>
              </a:rPr>
              <a:t>），交通控制點（</a:t>
            </a:r>
            <a:r>
              <a:rPr lang="en-US" altLang="zh-TW" dirty="0" err="1">
                <a:latin typeface="微軟正黑體" panose="020B0604030504040204" pitchFamily="34" charset="-120"/>
                <a:ea typeface="微軟正黑體" panose="020B0604030504040204" pitchFamily="34" charset="-120"/>
              </a:rPr>
              <a:t>Özkan</a:t>
            </a:r>
            <a:r>
              <a:rPr lang="en-US" altLang="zh-TW" dirty="0">
                <a:latin typeface="微軟正黑體" panose="020B0604030504040204" pitchFamily="34" charset="-120"/>
                <a:ea typeface="微軟正黑體" panose="020B0604030504040204" pitchFamily="34" charset="-120"/>
              </a:rPr>
              <a:t> &amp; </a:t>
            </a:r>
            <a:r>
              <a:rPr lang="en-US" altLang="zh-TW" dirty="0" err="1">
                <a:latin typeface="微軟正黑體" panose="020B0604030504040204" pitchFamily="34" charset="-120"/>
                <a:ea typeface="微軟正黑體" panose="020B0604030504040204" pitchFamily="34" charset="-120"/>
              </a:rPr>
              <a:t>Lajunen</a:t>
            </a:r>
            <a:r>
              <a:rPr lang="en-US" altLang="zh-TW" dirty="0">
                <a:latin typeface="微軟正黑體" panose="020B0604030504040204" pitchFamily="34" charset="-120"/>
                <a:ea typeface="微軟正黑體" panose="020B0604030504040204" pitchFamily="34" charset="-120"/>
              </a:rPr>
              <a:t>, 2005</a:t>
            </a:r>
            <a:r>
              <a:rPr lang="zh-TW" altLang="en-US" dirty="0">
                <a:latin typeface="微軟正黑體" panose="020B0604030504040204" pitchFamily="34" charset="-120"/>
                <a:ea typeface="微軟正黑體" panose="020B0604030504040204" pitchFamily="34" charset="-120"/>
              </a:rPr>
              <a:t>）和駕駛風格問卷（</a:t>
            </a:r>
            <a:r>
              <a:rPr lang="en-US" altLang="zh-TW" dirty="0">
                <a:latin typeface="微軟正黑體" panose="020B0604030504040204" pitchFamily="34" charset="-120"/>
                <a:ea typeface="微軟正黑體" panose="020B0604030504040204" pitchFamily="34" charset="-120"/>
              </a:rPr>
              <a:t>French, West, </a:t>
            </a:r>
            <a:r>
              <a:rPr lang="en-US" altLang="zh-TW" dirty="0" err="1">
                <a:latin typeface="微軟正黑體" panose="020B0604030504040204" pitchFamily="34" charset="-120"/>
                <a:ea typeface="微軟正黑體" panose="020B0604030504040204" pitchFamily="34" charset="-120"/>
              </a:rPr>
              <a:t>Elander</a:t>
            </a:r>
            <a:r>
              <a:rPr lang="en-US" altLang="zh-TW" dirty="0">
                <a:latin typeface="微軟正黑體" panose="020B0604030504040204" pitchFamily="34" charset="-120"/>
                <a:ea typeface="微軟正黑體" panose="020B0604030504040204" pitchFamily="34" charset="-120"/>
              </a:rPr>
              <a:t> and Wilding 1993</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我們的主要研究問題是：</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駕駛自動汽車後，駕駛員是否會改變手動駕駛時的駕駛行為？</a:t>
            </a:r>
          </a:p>
          <a:p>
            <a:r>
              <a:rPr lang="zh-TW" altLang="en-US" dirty="0">
                <a:latin typeface="微軟正黑體" panose="020B0604030504040204" pitchFamily="34" charset="-120"/>
                <a:ea typeface="微軟正黑體" panose="020B0604030504040204" pitchFamily="34" charset="-120"/>
              </a:rPr>
              <a:t>是否受到自動駕駛系統採用的</a:t>
            </a:r>
            <a:r>
              <a:rPr lang="en-US" altLang="zh-TW" dirty="0">
                <a:latin typeface="微軟正黑體" panose="020B0604030504040204" pitchFamily="34" charset="-120"/>
                <a:ea typeface="微軟正黑體" panose="020B0604030504040204" pitchFamily="34" charset="-120"/>
              </a:rPr>
              <a:t>THW(1.5s</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0.5s)</a:t>
            </a:r>
            <a:r>
              <a:rPr lang="zh-TW" altLang="en-US" dirty="0">
                <a:latin typeface="微軟正黑體" panose="020B0604030504040204" pitchFamily="34" charset="-120"/>
                <a:ea typeface="微軟正黑體" panose="020B0604030504040204" pitchFamily="34" charset="-120"/>
              </a:rPr>
              <a:t>的影響？</a:t>
            </a:r>
          </a:p>
          <a:p>
            <a:r>
              <a:rPr lang="zh-TW" altLang="en-US" dirty="0">
                <a:latin typeface="微軟正黑體" panose="020B0604030504040204" pitchFamily="34" charset="-120"/>
                <a:ea typeface="微軟正黑體" panose="020B0604030504040204" pitchFamily="34" charset="-120"/>
              </a:rPr>
              <a:t>是否受到駕駛員是否在有領頭車輛的情況下恢復控制的影響？</a:t>
            </a:r>
          </a:p>
          <a:p>
            <a:r>
              <a:rPr lang="zh-TW" altLang="en-US" dirty="0">
                <a:latin typeface="微軟正黑體" panose="020B0604030504040204" pitchFamily="34" charset="-120"/>
                <a:ea typeface="微軟正黑體" panose="020B0604030504040204" pitchFamily="34" charset="-120"/>
              </a:rPr>
              <a:t>是否受自動化過程中</a:t>
            </a:r>
            <a:r>
              <a:rPr lang="en-US" altLang="zh-TW" dirty="0">
                <a:latin typeface="微軟正黑體" panose="020B0604030504040204" pitchFamily="34" charset="-120"/>
                <a:ea typeface="微軟正黑體" panose="020B0604030504040204" pitchFamily="34" charset="-120"/>
              </a:rPr>
              <a:t>NDRT</a:t>
            </a:r>
            <a:r>
              <a:rPr lang="zh-TW" altLang="en-US" dirty="0">
                <a:latin typeface="微軟正黑體" panose="020B0604030504040204" pitchFamily="34" charset="-120"/>
                <a:ea typeface="微軟正黑體" panose="020B0604030504040204" pitchFamily="34" charset="-120"/>
              </a:rPr>
              <a:t>的影響？</a:t>
            </a:r>
          </a:p>
          <a:p>
            <a:endParaRPr lang="zh-TW" altLang="en-US" dirty="0"/>
          </a:p>
        </p:txBody>
      </p:sp>
    </p:spTree>
    <p:extLst>
      <p:ext uri="{BB962C8B-B14F-4D97-AF65-F5344CB8AC3E}">
        <p14:creationId xmlns:p14="http://schemas.microsoft.com/office/powerpoint/2010/main" val="2210957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8BE9A9A1-EC62-4CED-A614-F526802F4728}"/>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方法</a:t>
            </a:r>
          </a:p>
        </p:txBody>
      </p:sp>
      <p:sp>
        <p:nvSpPr>
          <p:cNvPr id="3" name="內容版面配置區 2">
            <a:extLst>
              <a:ext uri="{FF2B5EF4-FFF2-40B4-BE49-F238E27FC236}">
                <a16:creationId xmlns:a16="http://schemas.microsoft.com/office/drawing/2014/main" xmlns="" id="{7F0970B1-0545-4C2D-98BF-366CE6C73B08}"/>
              </a:ext>
            </a:extLst>
          </p:cNvPr>
          <p:cNvSpPr>
            <a:spLocks noGrp="1"/>
          </p:cNvSpPr>
          <p:nvPr>
            <p:ph idx="1"/>
          </p:nvPr>
        </p:nvSpPr>
        <p:spPr/>
        <p:txBody>
          <a:bodyPr/>
          <a:lstStyle/>
          <a:p>
            <a:r>
              <a:rPr lang="zh-TW" altLang="en-US" dirty="0">
                <a:latin typeface="微軟正黑體" panose="020B0604030504040204" pitchFamily="34" charset="-120"/>
                <a:ea typeface="微軟正黑體" panose="020B0604030504040204" pitchFamily="34" charset="-120"/>
              </a:rPr>
              <a:t>招募了兩組，每組</a:t>
            </a:r>
            <a:r>
              <a:rPr lang="en-US" altLang="zh-TW" dirty="0">
                <a:latin typeface="微軟正黑體" panose="020B0604030504040204" pitchFamily="34" charset="-120"/>
                <a:ea typeface="微軟正黑體" panose="020B0604030504040204" pitchFamily="34" charset="-120"/>
              </a:rPr>
              <a:t>16</a:t>
            </a:r>
            <a:r>
              <a:rPr lang="zh-TW" altLang="en-US" dirty="0">
                <a:latin typeface="微軟正黑體" panose="020B0604030504040204" pitchFamily="34" charset="-120"/>
                <a:ea typeface="微軟正黑體" panose="020B0604030504040204" pitchFamily="34" charset="-120"/>
              </a:rPr>
              <a:t>位駕駛員。參加實驗的參與者可獲得</a:t>
            </a:r>
            <a:r>
              <a:rPr lang="en-US" altLang="zh-TW" dirty="0">
                <a:latin typeface="微軟正黑體" panose="020B0604030504040204" pitchFamily="34" charset="-120"/>
                <a:ea typeface="微軟正黑體" panose="020B0604030504040204" pitchFamily="34" charset="-120"/>
              </a:rPr>
              <a:t>25</a:t>
            </a:r>
            <a:r>
              <a:rPr lang="zh-TW" altLang="en-US" dirty="0">
                <a:latin typeface="微軟正黑體" panose="020B0604030504040204" pitchFamily="34" charset="-120"/>
                <a:ea typeface="微軟正黑體" panose="020B0604030504040204" pitchFamily="34" charset="-120"/>
              </a:rPr>
              <a:t>英鎊的獎勵，並可以隨時隨意退出。</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未考慮三名參與者進行分析，因為他們沒有遵守實驗指導以跟隨領先者。由於缺少數據，一位參與者被排除在外。</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十二名參與者分為兩個實驗組。在自動跟車過程中，一組參加了</a:t>
            </a:r>
            <a:r>
              <a:rPr lang="zh-TW" altLang="en-US" b="1" dirty="0">
                <a:latin typeface="微軟正黑體" panose="020B0604030504040204" pitchFamily="34" charset="-120"/>
                <a:ea typeface="微軟正黑體" panose="020B0604030504040204" pitchFamily="34" charset="-120"/>
              </a:rPr>
              <a:t>非駕駛相關任務</a:t>
            </a:r>
            <a:r>
              <a:rPr lang="en-US" altLang="zh-TW" b="1" dirty="0">
                <a:latin typeface="微軟正黑體" panose="020B0604030504040204" pitchFamily="34" charset="-120"/>
                <a:ea typeface="微軟正黑體" panose="020B0604030504040204" pitchFamily="34" charset="-120"/>
              </a:rPr>
              <a:t>NDRT</a:t>
            </a:r>
            <a:r>
              <a:rPr lang="zh-TW" altLang="en-US" b="1" dirty="0">
                <a:latin typeface="微軟正黑體" panose="020B0604030504040204" pitchFamily="34" charset="-120"/>
                <a:ea typeface="微軟正黑體" panose="020B0604030504040204" pitchFamily="34" charset="-120"/>
              </a:rPr>
              <a:t>（</a:t>
            </a:r>
            <a:r>
              <a:rPr lang="en-US" altLang="zh-TW" b="1" dirty="0">
                <a:latin typeface="微軟正黑體" panose="020B0604030504040204" pitchFamily="34" charset="-120"/>
                <a:ea typeface="微軟正黑體" panose="020B0604030504040204" pitchFamily="34" charset="-120"/>
              </a:rPr>
              <a:t>SAE 3</a:t>
            </a:r>
            <a:r>
              <a:rPr lang="zh-TW" altLang="en-US" b="1" dirty="0">
                <a:latin typeface="微軟正黑體" panose="020B0604030504040204" pitchFamily="34" charset="-120"/>
                <a:ea typeface="微軟正黑體" panose="020B0604030504040204" pitchFamily="34" charset="-120"/>
              </a:rPr>
              <a:t>級）</a:t>
            </a:r>
            <a:r>
              <a:rPr lang="zh-TW" altLang="en-US" dirty="0">
                <a:latin typeface="微軟正黑體" panose="020B0604030504040204" pitchFamily="34" charset="-120"/>
                <a:ea typeface="微軟正黑體" panose="020B0604030504040204" pitchFamily="34" charset="-120"/>
              </a:rPr>
              <a:t>，而另一組則可以</a:t>
            </a:r>
            <a:r>
              <a:rPr lang="zh-TW" altLang="en-US" b="1" dirty="0">
                <a:latin typeface="微軟正黑體" panose="020B0604030504040204" pitchFamily="34" charset="-120"/>
                <a:ea typeface="微軟正黑體" panose="020B0604030504040204" pitchFamily="34" charset="-120"/>
              </a:rPr>
              <a:t>隨意查看道路環境（</a:t>
            </a:r>
            <a:r>
              <a:rPr lang="en-US" altLang="zh-TW" b="1" dirty="0">
                <a:latin typeface="微軟正黑體" panose="020B0604030504040204" pitchFamily="34" charset="-120"/>
                <a:ea typeface="微軟正黑體" panose="020B0604030504040204" pitchFamily="34" charset="-120"/>
              </a:rPr>
              <a:t>SAE 2</a:t>
            </a:r>
            <a:r>
              <a:rPr lang="zh-TW" altLang="en-US" b="1" dirty="0">
                <a:latin typeface="微軟正黑體" panose="020B0604030504040204" pitchFamily="34" charset="-120"/>
                <a:ea typeface="微軟正黑體" panose="020B0604030504040204" pitchFamily="34" charset="-120"/>
              </a:rPr>
              <a:t>級）</a:t>
            </a:r>
            <a:r>
              <a:rPr lang="zh-TW" altLang="en-US" dirty="0">
                <a:latin typeface="微軟正黑體" panose="020B0604030504040204" pitchFamily="34" charset="-120"/>
                <a:ea typeface="微軟正黑體" panose="020B0604030504040204" pitchFamily="34" charset="-120"/>
              </a:rPr>
              <a:t>。兩組在自動跟車過程中都暴露於長時間（</a:t>
            </a:r>
            <a:r>
              <a:rPr lang="en-US" altLang="zh-TW" dirty="0">
                <a:latin typeface="微軟正黑體" panose="020B0604030504040204" pitchFamily="34" charset="-120"/>
                <a:ea typeface="微軟正黑體" panose="020B0604030504040204" pitchFamily="34" charset="-120"/>
              </a:rPr>
              <a:t>1.5 s</a:t>
            </a:r>
            <a:r>
              <a:rPr lang="zh-TW" altLang="en-US" dirty="0">
                <a:latin typeface="微軟正黑體" panose="020B0604030504040204" pitchFamily="34" charset="-120"/>
                <a:ea typeface="微軟正黑體" panose="020B0604030504040204" pitchFamily="34" charset="-120"/>
              </a:rPr>
              <a:t>）和短暫（</a:t>
            </a:r>
            <a:r>
              <a:rPr lang="en-US" altLang="zh-TW" dirty="0">
                <a:latin typeface="微軟正黑體" panose="020B0604030504040204" pitchFamily="34" charset="-120"/>
                <a:ea typeface="微軟正黑體" panose="020B0604030504040204" pitchFamily="34" charset="-120"/>
              </a:rPr>
              <a:t>0.5 s</a:t>
            </a:r>
            <a:r>
              <a:rPr lang="zh-TW" altLang="en-US" dirty="0">
                <a:latin typeface="微軟正黑體" panose="020B0604030504040204" pitchFamily="34" charset="-120"/>
                <a:ea typeface="微軟正黑體" panose="020B0604030504040204" pitchFamily="34" charset="-120"/>
              </a:rPr>
              <a:t>）的時間車距（</a:t>
            </a:r>
            <a:r>
              <a:rPr lang="en-US" altLang="zh-TW" dirty="0">
                <a:latin typeface="微軟正黑體" panose="020B0604030504040204" pitchFamily="34" charset="-120"/>
                <a:ea typeface="微軟正黑體" panose="020B0604030504040204" pitchFamily="34" charset="-120"/>
              </a:rPr>
              <a:t>THW</a:t>
            </a:r>
            <a:r>
              <a:rPr lang="zh-TW" altLang="en-US" dirty="0">
                <a:latin typeface="微軟正黑體" panose="020B0604030504040204" pitchFamily="34" charset="-120"/>
                <a:ea typeface="微軟正黑體" panose="020B0604030504040204" pitchFamily="34" charset="-120"/>
              </a:rPr>
              <a:t>）條件下，並在有無前車的情況下恢復控制。</a:t>
            </a:r>
          </a:p>
        </p:txBody>
      </p:sp>
    </p:spTree>
    <p:extLst>
      <p:ext uri="{BB962C8B-B14F-4D97-AF65-F5344CB8AC3E}">
        <p14:creationId xmlns:p14="http://schemas.microsoft.com/office/powerpoint/2010/main" val="29197853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60AD732D-FB24-4D37-B7DC-D786C761AE5D}"/>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方法</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設備</a:t>
            </a:r>
          </a:p>
        </p:txBody>
      </p:sp>
      <p:sp>
        <p:nvSpPr>
          <p:cNvPr id="6" name="內容版面配置區 5">
            <a:extLst>
              <a:ext uri="{FF2B5EF4-FFF2-40B4-BE49-F238E27FC236}">
                <a16:creationId xmlns:a16="http://schemas.microsoft.com/office/drawing/2014/main" xmlns="" id="{7DCDB9E9-26C4-4C83-8A0D-B051C810A461}"/>
              </a:ext>
            </a:extLst>
          </p:cNvPr>
          <p:cNvSpPr>
            <a:spLocks noGrp="1"/>
          </p:cNvSpPr>
          <p:nvPr>
            <p:ph idx="1"/>
          </p:nvPr>
        </p:nvSpPr>
        <p:spPr/>
        <p:txBody>
          <a:bodyPr>
            <a:normAutofit/>
          </a:bodyPr>
          <a:lstStyle/>
          <a:p>
            <a:r>
              <a:rPr lang="zh-TW" altLang="en-US" dirty="0">
                <a:latin typeface="微軟正黑體" panose="020B0604030504040204" pitchFamily="34" charset="-120"/>
                <a:ea typeface="微軟正黑體" panose="020B0604030504040204" pitchFamily="34" charset="-120"/>
              </a:rPr>
              <a:t>利茲大學駕駛模擬器（</a:t>
            </a:r>
            <a:r>
              <a:rPr lang="en-US" altLang="zh-TW" dirty="0" err="1">
                <a:latin typeface="微軟正黑體" panose="020B0604030504040204" pitchFamily="34" charset="-120"/>
                <a:ea typeface="微軟正黑體" panose="020B0604030504040204" pitchFamily="34" charset="-120"/>
              </a:rPr>
              <a:t>UoLDS</a:t>
            </a:r>
            <a:r>
              <a:rPr lang="zh-TW" altLang="en-US" dirty="0">
                <a:latin typeface="微軟正黑體" panose="020B0604030504040204" pitchFamily="34" charset="-120"/>
                <a:ea typeface="微軟正黑體" panose="020B0604030504040204" pitchFamily="34" charset="-120"/>
              </a:rPr>
              <a:t>）中進行</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該模擬器由</a:t>
            </a:r>
            <a:r>
              <a:rPr lang="en-US" altLang="zh-TW" dirty="0">
                <a:latin typeface="微軟正黑體" panose="020B0604030504040204" pitchFamily="34" charset="-120"/>
                <a:ea typeface="微軟正黑體" panose="020B0604030504040204" pitchFamily="34" charset="-120"/>
              </a:rPr>
              <a:t>Jaguar S</a:t>
            </a:r>
            <a:r>
              <a:rPr lang="zh-TW" altLang="en-US" dirty="0">
                <a:latin typeface="微軟正黑體" panose="020B0604030504040204" pitchFamily="34" charset="-120"/>
                <a:ea typeface="微軟正黑體" panose="020B0604030504040204" pitchFamily="34" charset="-120"/>
              </a:rPr>
              <a:t>型駕駛室組成，該駕駛室安裝在直徑為</a:t>
            </a:r>
            <a:r>
              <a:rPr lang="en-US" altLang="zh-TW" dirty="0">
                <a:latin typeface="微軟正黑體" panose="020B0604030504040204" pitchFamily="34" charset="-120"/>
                <a:ea typeface="微軟正黑體" panose="020B0604030504040204" pitchFamily="34" charset="-120"/>
              </a:rPr>
              <a:t>4 m</a:t>
            </a:r>
            <a:r>
              <a:rPr lang="zh-TW" altLang="en-US" dirty="0">
                <a:latin typeface="微軟正黑體" panose="020B0604030504040204" pitchFamily="34" charset="-120"/>
                <a:ea typeface="微軟正黑體" panose="020B0604030504040204" pitchFamily="34" charset="-120"/>
              </a:rPr>
              <a:t>的球形投影圓頂中，並帶有</a:t>
            </a:r>
            <a:r>
              <a:rPr lang="en-US" altLang="zh-TW" dirty="0">
                <a:latin typeface="微軟正黑體" panose="020B0604030504040204" pitchFamily="34" charset="-120"/>
                <a:ea typeface="微軟正黑體" panose="020B0604030504040204" pitchFamily="34" charset="-120"/>
              </a:rPr>
              <a:t>300°</a:t>
            </a:r>
            <a:r>
              <a:rPr lang="zh-TW" altLang="en-US" dirty="0">
                <a:latin typeface="微軟正黑體" panose="020B0604030504040204" pitchFamily="34" charset="-120"/>
                <a:ea typeface="微軟正黑體" panose="020B0604030504040204" pitchFamily="34" charset="-120"/>
              </a:rPr>
              <a:t>視場投影系統。</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它由一個</a:t>
            </a:r>
            <a:r>
              <a:rPr lang="en-US" altLang="zh-TW" dirty="0">
                <a:latin typeface="微軟正黑體" panose="020B0604030504040204" pitchFamily="34" charset="-120"/>
                <a:ea typeface="微軟正黑體" panose="020B0604030504040204" pitchFamily="34" charset="-120"/>
              </a:rPr>
              <a:t>500</a:t>
            </a:r>
            <a:r>
              <a:rPr lang="zh-TW" altLang="en-US" dirty="0">
                <a:latin typeface="微軟正黑體" panose="020B0604030504040204" pitchFamily="34" charset="-120"/>
                <a:ea typeface="微軟正黑體" panose="020B0604030504040204" pitchFamily="34" charset="-120"/>
              </a:rPr>
              <a:t>毫米行程長度的六腳架運動平台組成，該平台承載</a:t>
            </a:r>
            <a:r>
              <a:rPr lang="en-US" altLang="zh-TW" dirty="0">
                <a:latin typeface="微軟正黑體" panose="020B0604030504040204" pitchFamily="34" charset="-120"/>
                <a:ea typeface="微軟正黑體" panose="020B0604030504040204" pitchFamily="34" charset="-120"/>
              </a:rPr>
              <a:t>2.5 T</a:t>
            </a:r>
            <a:r>
              <a:rPr lang="zh-TW" altLang="en-US" dirty="0">
                <a:latin typeface="微軟正黑體" panose="020B0604030504040204" pitchFamily="34" charset="-120"/>
                <a:ea typeface="微軟正黑體" panose="020B0604030504040204" pitchFamily="34" charset="-120"/>
              </a:rPr>
              <a:t>的圓頂和車輛駕駛室組合的有效載荷。</a:t>
            </a:r>
            <a:endParaRPr lang="en-US" altLang="zh-TW"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2860702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60AD732D-FB24-4D37-B7DC-D786C761AE5D}"/>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方法</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程序</a:t>
            </a:r>
          </a:p>
        </p:txBody>
      </p:sp>
      <p:sp>
        <p:nvSpPr>
          <p:cNvPr id="6" name="內容版面配置區 5">
            <a:extLst>
              <a:ext uri="{FF2B5EF4-FFF2-40B4-BE49-F238E27FC236}">
                <a16:creationId xmlns:a16="http://schemas.microsoft.com/office/drawing/2014/main" xmlns="" id="{7DCDB9E9-26C4-4C83-8A0D-B051C810A461}"/>
              </a:ext>
            </a:extLst>
          </p:cNvPr>
          <p:cNvSpPr>
            <a:spLocks noGrp="1"/>
          </p:cNvSpPr>
          <p:nvPr>
            <p:ph idx="1"/>
          </p:nvPr>
        </p:nvSpPr>
        <p:spPr>
          <a:xfrm>
            <a:off x="838199" y="1825625"/>
            <a:ext cx="10906957" cy="4351338"/>
          </a:xfrm>
        </p:spPr>
        <p:txBody>
          <a:bodyPr>
            <a:normAutofit/>
          </a:bodyPr>
          <a:lstStyle/>
          <a:p>
            <a:r>
              <a:rPr lang="en-US" altLang="zh-TW" dirty="0">
                <a:latin typeface="微軟正黑體" panose="020B0604030504040204" pitchFamily="34" charset="-120"/>
                <a:ea typeface="微軟正黑體" panose="020B0604030504040204" pitchFamily="34" charset="-120"/>
              </a:rPr>
              <a:t>ADS</a:t>
            </a:r>
            <a:r>
              <a:rPr lang="zh-TW" altLang="en-US" dirty="0">
                <a:latin typeface="微軟正黑體" panose="020B0604030504040204" pitchFamily="34" charset="-120"/>
                <a:ea typeface="微軟正黑體" panose="020B0604030504040204" pitchFamily="34" charset="-120"/>
              </a:rPr>
              <a:t>會進行橫向和縱向車輛控制，並保持</a:t>
            </a:r>
            <a:r>
              <a:rPr lang="en-US" altLang="zh-TW" b="1" dirty="0">
                <a:latin typeface="微軟正黑體" panose="020B0604030504040204" pitchFamily="34" charset="-120"/>
                <a:ea typeface="微軟正黑體" panose="020B0604030504040204" pitchFamily="34" charset="-120"/>
              </a:rPr>
              <a:t>40 mph</a:t>
            </a:r>
            <a:r>
              <a:rPr lang="zh-TW" altLang="en-US" dirty="0">
                <a:latin typeface="微軟正黑體" panose="020B0604030504040204" pitchFamily="34" charset="-120"/>
                <a:ea typeface="微軟正黑體" panose="020B0604030504040204" pitchFamily="34" charset="-120"/>
              </a:rPr>
              <a:t>的最大速度。然而，在存在較慢的前導車輛的情況下，系統將降低其速度，以維持相應狀況的</a:t>
            </a:r>
            <a:r>
              <a:rPr lang="en-US" altLang="zh-TW" dirty="0">
                <a:latin typeface="微軟正黑體" panose="020B0604030504040204" pitchFamily="34" charset="-120"/>
                <a:ea typeface="微軟正黑體" panose="020B0604030504040204" pitchFamily="34" charset="-120"/>
              </a:rPr>
              <a:t>TWH</a:t>
            </a:r>
            <a:r>
              <a:rPr lang="zh-TW" altLang="en-US" dirty="0">
                <a:latin typeface="微軟正黑體" panose="020B0604030504040204" pitchFamily="34" charset="-120"/>
                <a:ea typeface="微軟正黑體" panose="020B0604030504040204" pitchFamily="34" charset="-120"/>
              </a:rPr>
              <a:t>（如下所述）。</a:t>
            </a:r>
            <a:r>
              <a:rPr lang="en-US" altLang="zh-TW" dirty="0">
                <a:latin typeface="微軟正黑體" panose="020B0604030504040204" pitchFamily="34" charset="-120"/>
                <a:ea typeface="微軟正黑體" panose="020B0604030504040204" pitchFamily="34" charset="-120"/>
              </a:rPr>
              <a:t>ADS</a:t>
            </a:r>
            <a:r>
              <a:rPr lang="zh-TW" altLang="en-US" dirty="0">
                <a:latin typeface="微軟正黑體" panose="020B0604030504040204" pitchFamily="34" charset="-120"/>
                <a:ea typeface="微軟正黑體" panose="020B0604030504040204" pitchFamily="34" charset="-120"/>
              </a:rPr>
              <a:t>的狀態由位於中央顯示單元左側面板上的方向盤符號的顏色指示（圖 </a:t>
            </a:r>
            <a:r>
              <a:rPr lang="en-US" altLang="zh-TW" dirty="0">
                <a:latin typeface="微軟正黑體" panose="020B0604030504040204" pitchFamily="34" charset="-120"/>
                <a:ea typeface="微軟正黑體" panose="020B0604030504040204" pitchFamily="34" charset="-120"/>
              </a:rPr>
              <a:t>1</a:t>
            </a:r>
            <a:r>
              <a:rPr lang="zh-TW" altLang="en-US" dirty="0">
                <a:latin typeface="微軟正黑體" panose="020B0604030504040204" pitchFamily="34" charset="-120"/>
                <a:ea typeface="微軟正黑體" panose="020B0604030504040204" pitchFamily="34" charset="-120"/>
              </a:rPr>
              <a:t>）。在自動駕駛過程中，啟用</a:t>
            </a:r>
            <a:r>
              <a:rPr lang="zh-TW" altLang="en-US" b="1" dirty="0">
                <a:latin typeface="微軟正黑體" panose="020B0604030504040204" pitchFamily="34" charset="-120"/>
                <a:ea typeface="微軟正黑體" panose="020B0604030504040204" pitchFamily="34" charset="-120"/>
              </a:rPr>
              <a:t>自動控制後</a:t>
            </a:r>
            <a:r>
              <a:rPr lang="zh-TW" altLang="en-US" dirty="0">
                <a:latin typeface="微軟正黑體" panose="020B0604030504040204" pitchFamily="34" charset="-120"/>
                <a:ea typeface="微軟正黑體" panose="020B0604030504040204" pitchFamily="34" charset="-120"/>
              </a:rPr>
              <a:t>，方向盤符號會變為綠色，而</a:t>
            </a:r>
            <a:r>
              <a:rPr lang="zh-TW" altLang="en-US" b="1" dirty="0">
                <a:latin typeface="微軟正黑體" panose="020B0604030504040204" pitchFamily="34" charset="-120"/>
                <a:ea typeface="微軟正黑體" panose="020B0604030504040204" pitchFamily="34" charset="-120"/>
              </a:rPr>
              <a:t>手動駕駛</a:t>
            </a:r>
            <a:r>
              <a:rPr lang="zh-TW" altLang="en-US" dirty="0">
                <a:latin typeface="微軟正黑體" panose="020B0604030504040204" pitchFamily="34" charset="-120"/>
                <a:ea typeface="微軟正黑體" panose="020B0604030504040204" pitchFamily="34" charset="-120"/>
              </a:rPr>
              <a:t>時，方向盤符號將變為紅色。</a:t>
            </a:r>
          </a:p>
        </p:txBody>
      </p:sp>
      <p:pic>
        <p:nvPicPr>
          <p:cNvPr id="2050" name="Picture 2" descr="圖。1">
            <a:extLst>
              <a:ext uri="{FF2B5EF4-FFF2-40B4-BE49-F238E27FC236}">
                <a16:creationId xmlns:a16="http://schemas.microsoft.com/office/drawing/2014/main" xmlns="" id="{269869F5-5C04-41D2-8831-EF163554A3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9666" y="3927055"/>
            <a:ext cx="6134470" cy="2778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02632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60AD732D-FB24-4D37-B7DC-D786C761AE5D}"/>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方法</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實驗設計</a:t>
            </a:r>
          </a:p>
        </p:txBody>
      </p:sp>
      <p:sp>
        <p:nvSpPr>
          <p:cNvPr id="6" name="內容版面配置區 5">
            <a:extLst>
              <a:ext uri="{FF2B5EF4-FFF2-40B4-BE49-F238E27FC236}">
                <a16:creationId xmlns:a16="http://schemas.microsoft.com/office/drawing/2014/main" xmlns="" id="{7DCDB9E9-26C4-4C83-8A0D-B051C810A461}"/>
              </a:ext>
            </a:extLst>
          </p:cNvPr>
          <p:cNvSpPr>
            <a:spLocks noGrp="1"/>
          </p:cNvSpPr>
          <p:nvPr>
            <p:ph idx="1"/>
          </p:nvPr>
        </p:nvSpPr>
        <p:spPr>
          <a:xfrm>
            <a:off x="838199" y="1825625"/>
            <a:ext cx="10906957" cy="4351338"/>
          </a:xfrm>
        </p:spPr>
        <p:txBody>
          <a:bodyPr>
            <a:normAutofit/>
          </a:bodyPr>
          <a:lstStyle/>
          <a:p>
            <a:r>
              <a:rPr lang="zh-TW" altLang="en-US" dirty="0">
                <a:latin typeface="微軟正黑體" panose="020B0604030504040204" pitchFamily="34" charset="-120"/>
                <a:ea typeface="微軟正黑體" panose="020B0604030504040204" pitchFamily="34" charset="-120"/>
              </a:rPr>
              <a:t>本研究採用</a:t>
            </a:r>
            <a:r>
              <a:rPr lang="en-US" altLang="zh-TW" dirty="0">
                <a:latin typeface="微軟正黑體" panose="020B0604030504040204" pitchFamily="34" charset="-120"/>
                <a:ea typeface="微軟正黑體" panose="020B0604030504040204" pitchFamily="34" charset="-120"/>
              </a:rPr>
              <a:t>2×2×2</a:t>
            </a:r>
            <a:r>
              <a:rPr lang="zh-TW" altLang="en-US" dirty="0">
                <a:latin typeface="微軟正黑體" panose="020B0604030504040204" pitchFamily="34" charset="-120"/>
                <a:ea typeface="微軟正黑體" panose="020B0604030504040204" pitchFamily="34" charset="-120"/>
              </a:rPr>
              <a:t>混合設計</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組間因子：自動化程度（</a:t>
            </a:r>
            <a:r>
              <a:rPr lang="en-US" altLang="zh-TW" dirty="0">
                <a:latin typeface="微軟正黑體" panose="020B0604030504040204" pitchFamily="34" charset="-120"/>
                <a:ea typeface="微軟正黑體" panose="020B0604030504040204" pitchFamily="34" charset="-120"/>
              </a:rPr>
              <a:t>L2</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L3</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組內因子：時間間隔因子（短時間：</a:t>
            </a:r>
            <a:r>
              <a:rPr lang="en-US" altLang="zh-TW" dirty="0">
                <a:latin typeface="微軟正黑體" panose="020B0604030504040204" pitchFamily="34" charset="-120"/>
                <a:ea typeface="微軟正黑體" panose="020B0604030504040204" pitchFamily="34" charset="-120"/>
              </a:rPr>
              <a:t>0.5 s</a:t>
            </a:r>
            <a:r>
              <a:rPr lang="zh-TW" altLang="en-US" dirty="0">
                <a:latin typeface="微軟正黑體" panose="020B0604030504040204" pitchFamily="34" charset="-120"/>
                <a:ea typeface="微軟正黑體" panose="020B0604030504040204" pitchFamily="34" charset="-120"/>
              </a:rPr>
              <a:t>，長時間：</a:t>
            </a:r>
            <a:r>
              <a:rPr lang="en-US" altLang="zh-TW" dirty="0">
                <a:latin typeface="微軟正黑體" panose="020B0604030504040204" pitchFamily="34" charset="-120"/>
                <a:ea typeface="微軟正黑體" panose="020B0604030504040204" pitchFamily="34" charset="-120"/>
              </a:rPr>
              <a:t>1.5 s</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pPr marL="0" indent="0">
              <a:buNone/>
            </a:pPr>
            <a:r>
              <a:rPr lang="zh-TW" altLang="en-US" dirty="0">
                <a:latin typeface="微軟正黑體" panose="020B0604030504040204" pitchFamily="34" charset="-120"/>
                <a:ea typeface="微軟正黑體" panose="020B0604030504040204" pitchFamily="34" charset="-120"/>
              </a:rPr>
              <a:t>                      </a:t>
            </a:r>
            <a:r>
              <a:rPr lang="zh-TW" altLang="en-US" dirty="0" smtClean="0">
                <a:latin typeface="微軟正黑體" panose="020B0604030504040204" pitchFamily="34" charset="-120"/>
                <a:ea typeface="微軟正黑體" panose="020B0604030504040204" pitchFamily="34" charset="-120"/>
              </a:rPr>
              <a:t>接管</a:t>
            </a:r>
            <a:r>
              <a:rPr lang="zh-TW" altLang="en-US" dirty="0">
                <a:latin typeface="微軟正黑體" panose="020B0604030504040204" pitchFamily="34" charset="-120"/>
                <a:ea typeface="微軟正黑體" panose="020B0604030504040204" pitchFamily="34" charset="-120"/>
              </a:rPr>
              <a:t>類型（有前車，無前車）</a:t>
            </a:r>
          </a:p>
        </p:txBody>
      </p:sp>
    </p:spTree>
    <p:extLst>
      <p:ext uri="{BB962C8B-B14F-4D97-AF65-F5344CB8AC3E}">
        <p14:creationId xmlns:p14="http://schemas.microsoft.com/office/powerpoint/2010/main" val="4120761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60AD732D-FB24-4D37-B7DC-D786C761AE5D}"/>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方法</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實驗設計</a:t>
            </a:r>
          </a:p>
        </p:txBody>
      </p:sp>
      <p:sp>
        <p:nvSpPr>
          <p:cNvPr id="6" name="內容版面配置區 5">
            <a:extLst>
              <a:ext uri="{FF2B5EF4-FFF2-40B4-BE49-F238E27FC236}">
                <a16:creationId xmlns:a16="http://schemas.microsoft.com/office/drawing/2014/main" xmlns="" id="{7DCDB9E9-26C4-4C83-8A0D-B051C810A461}"/>
              </a:ext>
            </a:extLst>
          </p:cNvPr>
          <p:cNvSpPr>
            <a:spLocks noGrp="1"/>
          </p:cNvSpPr>
          <p:nvPr>
            <p:ph idx="1"/>
          </p:nvPr>
        </p:nvSpPr>
        <p:spPr>
          <a:xfrm>
            <a:off x="838199" y="1825625"/>
            <a:ext cx="10906957" cy="4351338"/>
          </a:xfrm>
        </p:spPr>
        <p:txBody>
          <a:bodyPr>
            <a:normAutofit/>
          </a:bodyPr>
          <a:lstStyle/>
          <a:p>
            <a:r>
              <a:rPr lang="zh-TW" altLang="en-US" i="1" dirty="0">
                <a:latin typeface="微軟正黑體" panose="020B0604030504040204" pitchFamily="34" charset="-120"/>
                <a:ea typeface="微軟正黑體" panose="020B0604030504040204" pitchFamily="34" charset="-120"/>
              </a:rPr>
              <a:t>自動化程度</a:t>
            </a:r>
            <a:r>
              <a:rPr lang="zh-TW" altLang="en-US" dirty="0">
                <a:latin typeface="微軟正黑體" panose="020B0604030504040204" pitchFamily="34" charset="-120"/>
                <a:ea typeface="微軟正黑體" panose="020B0604030504040204" pitchFamily="34" charset="-120"/>
              </a:rPr>
              <a:t>決定了駕駛員在自動駕駛期間可以進行的活動。</a:t>
            </a:r>
            <a:endParaRPr lang="en-US" altLang="zh-TW" dirty="0">
              <a:latin typeface="微軟正黑體" panose="020B0604030504040204" pitchFamily="34" charset="-120"/>
              <a:ea typeface="微軟正黑體" panose="020B0604030504040204" pitchFamily="34" charset="-120"/>
            </a:endParaRPr>
          </a:p>
          <a:p>
            <a:r>
              <a:rPr lang="en-US" altLang="zh-TW" dirty="0">
                <a:latin typeface="微軟正黑體" panose="020B0604030504040204" pitchFamily="34" charset="-120"/>
                <a:ea typeface="微軟正黑體" panose="020B0604030504040204" pitchFamily="34" charset="-120"/>
              </a:rPr>
              <a:t>L3</a:t>
            </a:r>
            <a:r>
              <a:rPr lang="zh-TW" altLang="en-US" dirty="0">
                <a:latin typeface="微軟正黑體" panose="020B0604030504040204" pitchFamily="34" charset="-120"/>
                <a:ea typeface="微軟正黑體" panose="020B0604030504040204" pitchFamily="34" charset="-120"/>
              </a:rPr>
              <a:t>組的參與者被指示在自動化過程中從事與駕駛無關的視覺“箭頭”任務（</a:t>
            </a:r>
            <a:r>
              <a:rPr lang="en-US" altLang="zh-TW" dirty="0">
                <a:latin typeface="微軟正黑體" panose="020B0604030504040204" pitchFamily="34" charset="-120"/>
                <a:ea typeface="微軟正黑體" panose="020B0604030504040204" pitchFamily="34" charset="-120"/>
              </a:rPr>
              <a:t>NDRT</a:t>
            </a:r>
            <a:r>
              <a:rPr lang="zh-TW" altLang="en-US" dirty="0">
                <a:latin typeface="微軟正黑體" panose="020B0604030504040204" pitchFamily="34" charset="-120"/>
                <a:ea typeface="微軟正黑體" panose="020B0604030504040204" pitchFamily="34" charset="-120"/>
              </a:rPr>
              <a:t>）（</a:t>
            </a:r>
            <a:r>
              <a:rPr lang="en-US" altLang="zh-TW" dirty="0" err="1">
                <a:latin typeface="微軟正黑體" panose="020B0604030504040204" pitchFamily="34" charset="-120"/>
                <a:ea typeface="微軟正黑體" panose="020B0604030504040204" pitchFamily="34" charset="-120"/>
              </a:rPr>
              <a:t>Jamson</a:t>
            </a:r>
            <a:r>
              <a:rPr lang="zh-TW" altLang="en-US" dirty="0">
                <a:latin typeface="微軟正黑體" panose="020B0604030504040204" pitchFamily="34" charset="-120"/>
                <a:ea typeface="微軟正黑體" panose="020B0604030504040204" pitchFamily="34" charset="-120"/>
              </a:rPr>
              <a:t>和</a:t>
            </a:r>
            <a:r>
              <a:rPr lang="en-US" altLang="zh-TW" dirty="0" err="1">
                <a:latin typeface="微軟正黑體" panose="020B0604030504040204" pitchFamily="34" charset="-120"/>
                <a:ea typeface="微軟正黑體" panose="020B0604030504040204" pitchFamily="34" charset="-120"/>
              </a:rPr>
              <a:t>Merat</a:t>
            </a:r>
            <a:r>
              <a:rPr lang="en-US" altLang="zh-TW" dirty="0">
                <a:latin typeface="微軟正黑體" panose="020B0604030504040204" pitchFamily="34" charset="-120"/>
                <a:ea typeface="微軟正黑體" panose="020B0604030504040204" pitchFamily="34" charset="-120"/>
              </a:rPr>
              <a:t> 2004</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“箭頭”任務任務要求參與者使用中央控制台中的觸摸屏來搜索並觸摸以</a:t>
            </a:r>
            <a:r>
              <a:rPr lang="en-US" altLang="zh-TW" dirty="0">
                <a:latin typeface="微軟正黑體" panose="020B0604030504040204" pitchFamily="34" charset="-120"/>
                <a:ea typeface="微軟正黑體" panose="020B0604030504040204" pitchFamily="34" charset="-120"/>
              </a:rPr>
              <a:t>4×4</a:t>
            </a:r>
            <a:r>
              <a:rPr lang="zh-TW" altLang="en-US" dirty="0">
                <a:latin typeface="微軟正黑體" panose="020B0604030504040204" pitchFamily="34" charset="-120"/>
                <a:ea typeface="微軟正黑體" panose="020B0604030504040204" pitchFamily="34" charset="-120"/>
              </a:rPr>
              <a:t>的網格顯示的</a:t>
            </a:r>
            <a:r>
              <a:rPr lang="zh-TW" altLang="en-US" b="1" dirty="0">
                <a:latin typeface="微軟正黑體" panose="020B0604030504040204" pitchFamily="34" charset="-120"/>
                <a:ea typeface="微軟正黑體" panose="020B0604030504040204" pitchFamily="34" charset="-120"/>
              </a:rPr>
              <a:t>朝上箭頭</a:t>
            </a:r>
            <a:r>
              <a:rPr lang="zh-TW" altLang="en-US" dirty="0">
                <a:latin typeface="微軟正黑體" panose="020B0604030504040204" pitchFamily="34" charset="-120"/>
                <a:ea typeface="微軟正黑體" panose="020B0604030504040204" pitchFamily="34" charset="-120"/>
              </a:rPr>
              <a:t>。屏幕顯示當前參與者的累積分數和“</a:t>
            </a:r>
            <a:r>
              <a:rPr lang="en-US" altLang="zh-TW" dirty="0">
                <a:latin typeface="微軟正黑體" panose="020B0604030504040204" pitchFamily="34" charset="-120"/>
                <a:ea typeface="微軟正黑體" panose="020B0604030504040204" pitchFamily="34" charset="-120"/>
              </a:rPr>
              <a:t>score to beat</a:t>
            </a:r>
            <a:r>
              <a:rPr lang="zh-TW" altLang="en-US" dirty="0">
                <a:latin typeface="微軟正黑體" panose="020B0604030504040204" pitchFamily="34" charset="-120"/>
                <a:ea typeface="微軟正黑體" panose="020B0604030504040204" pitchFamily="34" charset="-120"/>
              </a:rPr>
              <a:t>”，以使他們參與任務。參與者還被告知，如果他們打出最佳成績，他們將獲得額外的獎勵，儘管出於道德原因，所有參與者都在實驗結束時獲得了該獎勵，無論其表現如何。</a:t>
            </a:r>
          </a:p>
        </p:txBody>
      </p:sp>
    </p:spTree>
    <p:extLst>
      <p:ext uri="{BB962C8B-B14F-4D97-AF65-F5344CB8AC3E}">
        <p14:creationId xmlns:p14="http://schemas.microsoft.com/office/powerpoint/2010/main" val="27931815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1540</TotalTime>
  <Words>2773</Words>
  <Application>Microsoft Office PowerPoint</Application>
  <PresentationFormat>寬螢幕</PresentationFormat>
  <Paragraphs>114</Paragraphs>
  <Slides>31</Slides>
  <Notes>0</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31</vt:i4>
      </vt:variant>
    </vt:vector>
  </HeadingPairs>
  <TitlesOfParts>
    <vt:vector size="37" baseType="lpstr">
      <vt:lpstr>微軟正黑體</vt:lpstr>
      <vt:lpstr>新細明體</vt:lpstr>
      <vt:lpstr>Arial</vt:lpstr>
      <vt:lpstr>Calibri</vt:lpstr>
      <vt:lpstr>Calibri Light</vt:lpstr>
      <vt:lpstr>Office 佈景主題</vt:lpstr>
      <vt:lpstr>駕駛員在自動跟車後是否會更改其手動跟車行為？</vt:lpstr>
      <vt:lpstr>介紹</vt:lpstr>
      <vt:lpstr>介紹</vt:lpstr>
      <vt:lpstr>介紹</vt:lpstr>
      <vt:lpstr>方法</vt:lpstr>
      <vt:lpstr>方法-設備</vt:lpstr>
      <vt:lpstr>方法-程序</vt:lpstr>
      <vt:lpstr>方法-實驗設計</vt:lpstr>
      <vt:lpstr>方法-實驗設計</vt:lpstr>
      <vt:lpstr>方法-實驗設計</vt:lpstr>
      <vt:lpstr>方法-實驗設計</vt:lpstr>
      <vt:lpstr>方法-程序</vt:lpstr>
      <vt:lpstr>方法-數據收集</vt:lpstr>
      <vt:lpstr>方法-統計分析</vt:lpstr>
      <vt:lpstr>結果</vt:lpstr>
      <vt:lpstr>結果</vt:lpstr>
      <vt:lpstr>結果</vt:lpstr>
      <vt:lpstr>結果</vt:lpstr>
      <vt:lpstr>結果</vt:lpstr>
      <vt:lpstr>結果</vt:lpstr>
      <vt:lpstr>結果</vt:lpstr>
      <vt:lpstr>結果-THW標準差</vt:lpstr>
      <vt:lpstr>結果-THW標準差</vt:lpstr>
      <vt:lpstr>結果-主觀評估</vt:lpstr>
      <vt:lpstr>結果-主觀評估</vt:lpstr>
      <vt:lpstr>結果-討論和結論</vt:lpstr>
      <vt:lpstr>結果-討論和結論</vt:lpstr>
      <vt:lpstr>結果-討論和結論</vt:lpstr>
      <vt:lpstr>結果-討論和結論</vt:lpstr>
      <vt:lpstr>結果-討論和結論</vt:lpstr>
      <vt:lpstr>結果-討論和結論</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駕駛員在自動跟車後是否會更改其手動跟車行為？</dc:title>
  <dc:creator>user</dc:creator>
  <cp:lastModifiedBy>Microsoft 帳戶</cp:lastModifiedBy>
  <cp:revision>28</cp:revision>
  <dcterms:created xsi:type="dcterms:W3CDTF">2021-05-06T04:44:58Z</dcterms:created>
  <dcterms:modified xsi:type="dcterms:W3CDTF">2021-05-07T06:35:04Z</dcterms:modified>
</cp:coreProperties>
</file>